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69" r:id="rId4"/>
    <p:sldId id="270" r:id="rId5"/>
    <p:sldId id="271" r:id="rId6"/>
    <p:sldId id="274" r:id="rId7"/>
    <p:sldId id="273" r:id="rId8"/>
    <p:sldId id="301" r:id="rId9"/>
    <p:sldId id="303" r:id="rId10"/>
    <p:sldId id="302" r:id="rId11"/>
    <p:sldId id="298" r:id="rId12"/>
    <p:sldId id="304" r:id="rId13"/>
    <p:sldId id="299" r:id="rId14"/>
    <p:sldId id="305" r:id="rId15"/>
    <p:sldId id="306" r:id="rId16"/>
    <p:sldId id="300" r:id="rId17"/>
    <p:sldId id="307" r:id="rId18"/>
    <p:sldId id="308" r:id="rId19"/>
    <p:sldId id="309" r:id="rId20"/>
    <p:sldId id="310" r:id="rId21"/>
    <p:sldId id="312" r:id="rId22"/>
    <p:sldId id="311" r:id="rId23"/>
    <p:sldId id="296" r:id="rId24"/>
    <p:sldId id="314" r:id="rId25"/>
    <p:sldId id="315" r:id="rId26"/>
    <p:sldId id="316" r:id="rId27"/>
    <p:sldId id="317" r:id="rId28"/>
    <p:sldId id="318" r:id="rId29"/>
    <p:sldId id="275" r:id="rId30"/>
    <p:sldId id="277" r:id="rId31"/>
    <p:sldId id="276"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ACEC"/>
    <a:srgbClr val="273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8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B9DC5-10B5-4823-B061-C98B72CB036B}" type="datetimeFigureOut">
              <a:rPr lang="en-GB" smtClean="0"/>
              <a:t>9/1/12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42D11-22CD-41C1-AE7A-CA8009F557A5}" type="slidenum">
              <a:rPr lang="en-GB" smtClean="0"/>
              <a:t>‹#›</a:t>
            </a:fld>
            <a:endParaRPr lang="en-GB"/>
          </a:p>
        </p:txBody>
      </p:sp>
    </p:spTree>
    <p:extLst>
      <p:ext uri="{BB962C8B-B14F-4D97-AF65-F5344CB8AC3E}">
        <p14:creationId xmlns:p14="http://schemas.microsoft.com/office/powerpoint/2010/main" val="25831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11</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12</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13</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14</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15</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16</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17</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18</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19</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20</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3</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21</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22</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23</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24</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25</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26</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27</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28</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29</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30</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4</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42D11-22CD-41C1-AE7A-CA8009F557A5}" type="slidenum">
              <a:rPr lang="en-GB" smtClean="0"/>
              <a:t>31</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32</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5</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6</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7</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8</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442D11-22CD-41C1-AE7A-CA8009F557A5}" type="slidenum">
              <a:rPr lang="en-GB" smtClean="0"/>
              <a:t>9</a:t>
            </a:fld>
            <a:endParaRPr lang="en-GB"/>
          </a:p>
        </p:txBody>
      </p:sp>
    </p:spTree>
    <p:extLst>
      <p:ext uri="{BB962C8B-B14F-4D97-AF65-F5344CB8AC3E}">
        <p14:creationId xmlns:p14="http://schemas.microsoft.com/office/powerpoint/2010/main" val="344836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42D11-22CD-41C1-AE7A-CA8009F557A5}" type="slidenum">
              <a:rPr lang="en-GB" smtClean="0"/>
              <a:t>10</a:t>
            </a:fld>
            <a:endParaRPr lang="en-GB"/>
          </a:p>
        </p:txBody>
      </p:sp>
    </p:spTree>
    <p:extLst>
      <p:ext uri="{BB962C8B-B14F-4D97-AF65-F5344CB8AC3E}">
        <p14:creationId xmlns:p14="http://schemas.microsoft.com/office/powerpoint/2010/main" val="344836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859BBD-1897-4E5E-B5BD-4E221F4D3C22}" type="datetime1">
              <a:rPr lang="en-GB" smtClean="0"/>
              <a:t>9/1/12</a:t>
            </a:fld>
            <a:endParaRPr lang="en-GB"/>
          </a:p>
        </p:txBody>
      </p:sp>
      <p:sp>
        <p:nvSpPr>
          <p:cNvPr id="5" name="Footer Placeholder 4"/>
          <p:cNvSpPr>
            <a:spLocks noGrp="1"/>
          </p:cNvSpPr>
          <p:nvPr>
            <p:ph type="ftr" sz="quarter" idx="11"/>
          </p:nvPr>
        </p:nvSpPr>
        <p:spPr/>
        <p:txBody>
          <a:bodyPr/>
          <a:lstStyle/>
          <a:p>
            <a:r>
              <a:rPr lang="en-GB" smtClean="0"/>
              <a:t>www.eurostarconferences.com</a:t>
            </a:r>
            <a:endParaRPr lang="en-GB"/>
          </a:p>
        </p:txBody>
      </p:sp>
      <p:sp>
        <p:nvSpPr>
          <p:cNvPr id="6" name="Slide Number Placeholder 5"/>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350312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A1D1FF-32B7-416B-A39C-634FBBA9A3BF}" type="datetime1">
              <a:rPr lang="en-GB" smtClean="0"/>
              <a:t>9/1/12</a:t>
            </a:fld>
            <a:endParaRPr lang="en-GB"/>
          </a:p>
        </p:txBody>
      </p:sp>
      <p:sp>
        <p:nvSpPr>
          <p:cNvPr id="5" name="Footer Placeholder 4"/>
          <p:cNvSpPr>
            <a:spLocks noGrp="1"/>
          </p:cNvSpPr>
          <p:nvPr>
            <p:ph type="ftr" sz="quarter" idx="11"/>
          </p:nvPr>
        </p:nvSpPr>
        <p:spPr/>
        <p:txBody>
          <a:bodyPr/>
          <a:lstStyle/>
          <a:p>
            <a:r>
              <a:rPr lang="en-GB" smtClean="0"/>
              <a:t>www.eurostarconferences.com</a:t>
            </a:r>
            <a:endParaRPr lang="en-GB"/>
          </a:p>
        </p:txBody>
      </p:sp>
      <p:sp>
        <p:nvSpPr>
          <p:cNvPr id="6" name="Slide Number Placeholder 5"/>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240425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B637BD-12A4-4C33-8E68-E0C94D2B2192}" type="datetime1">
              <a:rPr lang="en-GB" smtClean="0"/>
              <a:t>9/1/12</a:t>
            </a:fld>
            <a:endParaRPr lang="en-GB"/>
          </a:p>
        </p:txBody>
      </p:sp>
      <p:sp>
        <p:nvSpPr>
          <p:cNvPr id="5" name="Footer Placeholder 4"/>
          <p:cNvSpPr>
            <a:spLocks noGrp="1"/>
          </p:cNvSpPr>
          <p:nvPr>
            <p:ph type="ftr" sz="quarter" idx="11"/>
          </p:nvPr>
        </p:nvSpPr>
        <p:spPr/>
        <p:txBody>
          <a:bodyPr/>
          <a:lstStyle/>
          <a:p>
            <a:r>
              <a:rPr lang="en-GB" smtClean="0"/>
              <a:t>www.eurostarconferences.com</a:t>
            </a:r>
            <a:endParaRPr lang="en-GB"/>
          </a:p>
        </p:txBody>
      </p:sp>
      <p:sp>
        <p:nvSpPr>
          <p:cNvPr id="6" name="Slide Number Placeholder 5"/>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32098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4FEAC0-7876-489A-9D7C-D082D206DFCF}" type="datetime1">
              <a:rPr lang="en-GB" smtClean="0"/>
              <a:t>9/1/12</a:t>
            </a:fld>
            <a:endParaRPr lang="en-GB"/>
          </a:p>
        </p:txBody>
      </p:sp>
      <p:sp>
        <p:nvSpPr>
          <p:cNvPr id="5" name="Footer Placeholder 4"/>
          <p:cNvSpPr>
            <a:spLocks noGrp="1"/>
          </p:cNvSpPr>
          <p:nvPr>
            <p:ph type="ftr" sz="quarter" idx="11"/>
          </p:nvPr>
        </p:nvSpPr>
        <p:spPr/>
        <p:txBody>
          <a:bodyPr/>
          <a:lstStyle/>
          <a:p>
            <a:r>
              <a:rPr lang="en-GB" smtClean="0"/>
              <a:t>www.eurostarconferences.com</a:t>
            </a:r>
            <a:endParaRPr lang="en-GB"/>
          </a:p>
        </p:txBody>
      </p:sp>
      <p:sp>
        <p:nvSpPr>
          <p:cNvPr id="6" name="Slide Number Placeholder 5"/>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29137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76F98-A237-42F5-AFAF-F8F81C12A51F}" type="datetime1">
              <a:rPr lang="en-GB" smtClean="0"/>
              <a:t>9/1/12</a:t>
            </a:fld>
            <a:endParaRPr lang="en-GB"/>
          </a:p>
        </p:txBody>
      </p:sp>
      <p:sp>
        <p:nvSpPr>
          <p:cNvPr id="5" name="Footer Placeholder 4"/>
          <p:cNvSpPr>
            <a:spLocks noGrp="1"/>
          </p:cNvSpPr>
          <p:nvPr>
            <p:ph type="ftr" sz="quarter" idx="11"/>
          </p:nvPr>
        </p:nvSpPr>
        <p:spPr/>
        <p:txBody>
          <a:bodyPr/>
          <a:lstStyle/>
          <a:p>
            <a:r>
              <a:rPr lang="en-GB" smtClean="0"/>
              <a:t>www.eurostarconferences.com</a:t>
            </a:r>
            <a:endParaRPr lang="en-GB"/>
          </a:p>
        </p:txBody>
      </p:sp>
      <p:sp>
        <p:nvSpPr>
          <p:cNvPr id="6" name="Slide Number Placeholder 5"/>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19107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E328EE-3254-4F61-A189-185E0BB20054}" type="datetime1">
              <a:rPr lang="en-GB" smtClean="0"/>
              <a:t>9/1/12</a:t>
            </a:fld>
            <a:endParaRPr lang="en-GB"/>
          </a:p>
        </p:txBody>
      </p:sp>
      <p:sp>
        <p:nvSpPr>
          <p:cNvPr id="6" name="Footer Placeholder 5"/>
          <p:cNvSpPr>
            <a:spLocks noGrp="1"/>
          </p:cNvSpPr>
          <p:nvPr>
            <p:ph type="ftr" sz="quarter" idx="11"/>
          </p:nvPr>
        </p:nvSpPr>
        <p:spPr/>
        <p:txBody>
          <a:bodyPr/>
          <a:lstStyle/>
          <a:p>
            <a:r>
              <a:rPr lang="en-GB" smtClean="0"/>
              <a:t>www.eurostarconferences.com</a:t>
            </a:r>
            <a:endParaRPr lang="en-GB"/>
          </a:p>
        </p:txBody>
      </p:sp>
      <p:sp>
        <p:nvSpPr>
          <p:cNvPr id="7" name="Slide Number Placeholder 6"/>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426713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711F6A-F538-4BFB-A9CB-C965E9E96340}" type="datetime1">
              <a:rPr lang="en-GB" smtClean="0"/>
              <a:t>9/1/12</a:t>
            </a:fld>
            <a:endParaRPr lang="en-GB"/>
          </a:p>
        </p:txBody>
      </p:sp>
      <p:sp>
        <p:nvSpPr>
          <p:cNvPr id="8" name="Footer Placeholder 7"/>
          <p:cNvSpPr>
            <a:spLocks noGrp="1"/>
          </p:cNvSpPr>
          <p:nvPr>
            <p:ph type="ftr" sz="quarter" idx="11"/>
          </p:nvPr>
        </p:nvSpPr>
        <p:spPr/>
        <p:txBody>
          <a:bodyPr/>
          <a:lstStyle/>
          <a:p>
            <a:r>
              <a:rPr lang="en-GB" smtClean="0"/>
              <a:t>www.eurostarconferences.com</a:t>
            </a:r>
            <a:endParaRPr lang="en-GB"/>
          </a:p>
        </p:txBody>
      </p:sp>
      <p:sp>
        <p:nvSpPr>
          <p:cNvPr id="9" name="Slide Number Placeholder 8"/>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14940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05DA34-DC7F-42D8-9AF6-8608444E5A2B}" type="datetime1">
              <a:rPr lang="en-GB" smtClean="0"/>
              <a:t>9/1/12</a:t>
            </a:fld>
            <a:endParaRPr lang="en-GB"/>
          </a:p>
        </p:txBody>
      </p:sp>
      <p:sp>
        <p:nvSpPr>
          <p:cNvPr id="4" name="Footer Placeholder 3"/>
          <p:cNvSpPr>
            <a:spLocks noGrp="1"/>
          </p:cNvSpPr>
          <p:nvPr>
            <p:ph type="ftr" sz="quarter" idx="11"/>
          </p:nvPr>
        </p:nvSpPr>
        <p:spPr/>
        <p:txBody>
          <a:bodyPr/>
          <a:lstStyle/>
          <a:p>
            <a:r>
              <a:rPr lang="en-GB" smtClean="0"/>
              <a:t>www.eurostarconferences.com</a:t>
            </a:r>
            <a:endParaRPr lang="en-GB"/>
          </a:p>
        </p:txBody>
      </p:sp>
      <p:sp>
        <p:nvSpPr>
          <p:cNvPr id="5" name="Slide Number Placeholder 4"/>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37341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51B51-4B9A-43BB-AD12-72A63606A4CA}" type="datetime1">
              <a:rPr lang="en-GB" smtClean="0"/>
              <a:t>9/1/12</a:t>
            </a:fld>
            <a:endParaRPr lang="en-GB"/>
          </a:p>
        </p:txBody>
      </p:sp>
      <p:sp>
        <p:nvSpPr>
          <p:cNvPr id="3" name="Footer Placeholder 2"/>
          <p:cNvSpPr>
            <a:spLocks noGrp="1"/>
          </p:cNvSpPr>
          <p:nvPr>
            <p:ph type="ftr" sz="quarter" idx="11"/>
          </p:nvPr>
        </p:nvSpPr>
        <p:spPr/>
        <p:txBody>
          <a:bodyPr/>
          <a:lstStyle/>
          <a:p>
            <a:r>
              <a:rPr lang="en-GB" smtClean="0"/>
              <a:t>www.eurostarconferences.com</a:t>
            </a:r>
            <a:endParaRPr lang="en-GB"/>
          </a:p>
        </p:txBody>
      </p:sp>
      <p:sp>
        <p:nvSpPr>
          <p:cNvPr id="4" name="Slide Number Placeholder 3"/>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87930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214E-B6AB-4FEA-8761-29CFE79228B1}" type="datetime1">
              <a:rPr lang="en-GB" smtClean="0"/>
              <a:t>9/1/12</a:t>
            </a:fld>
            <a:endParaRPr lang="en-GB"/>
          </a:p>
        </p:txBody>
      </p:sp>
      <p:sp>
        <p:nvSpPr>
          <p:cNvPr id="6" name="Footer Placeholder 5"/>
          <p:cNvSpPr>
            <a:spLocks noGrp="1"/>
          </p:cNvSpPr>
          <p:nvPr>
            <p:ph type="ftr" sz="quarter" idx="11"/>
          </p:nvPr>
        </p:nvSpPr>
        <p:spPr/>
        <p:txBody>
          <a:bodyPr/>
          <a:lstStyle/>
          <a:p>
            <a:r>
              <a:rPr lang="en-GB" smtClean="0"/>
              <a:t>www.eurostarconferences.com</a:t>
            </a:r>
            <a:endParaRPr lang="en-GB"/>
          </a:p>
        </p:txBody>
      </p:sp>
      <p:sp>
        <p:nvSpPr>
          <p:cNvPr id="7" name="Slide Number Placeholder 6"/>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4321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7CABA-9804-4B5C-BDE7-73C3945FE736}" type="datetime1">
              <a:rPr lang="en-GB" smtClean="0"/>
              <a:t>9/1/12</a:t>
            </a:fld>
            <a:endParaRPr lang="en-GB"/>
          </a:p>
        </p:txBody>
      </p:sp>
      <p:sp>
        <p:nvSpPr>
          <p:cNvPr id="6" name="Footer Placeholder 5"/>
          <p:cNvSpPr>
            <a:spLocks noGrp="1"/>
          </p:cNvSpPr>
          <p:nvPr>
            <p:ph type="ftr" sz="quarter" idx="11"/>
          </p:nvPr>
        </p:nvSpPr>
        <p:spPr/>
        <p:txBody>
          <a:bodyPr/>
          <a:lstStyle/>
          <a:p>
            <a:r>
              <a:rPr lang="en-GB" smtClean="0"/>
              <a:t>www.eurostarconferences.com</a:t>
            </a:r>
            <a:endParaRPr lang="en-GB"/>
          </a:p>
        </p:txBody>
      </p:sp>
      <p:sp>
        <p:nvSpPr>
          <p:cNvPr id="7" name="Slide Number Placeholder 6"/>
          <p:cNvSpPr>
            <a:spLocks noGrp="1"/>
          </p:cNvSpPr>
          <p:nvPr>
            <p:ph type="sldNum" sz="quarter" idx="12"/>
          </p:nvPr>
        </p:nvSpPr>
        <p:spPr/>
        <p:txBody>
          <a:bodyPr/>
          <a:lstStyle/>
          <a:p>
            <a:fld id="{5B7D2C8F-CB33-4C8D-8C1E-87996D4DF343}" type="slidenum">
              <a:rPr lang="en-GB" smtClean="0"/>
              <a:t>‹#›</a:t>
            </a:fld>
            <a:endParaRPr lang="en-GB"/>
          </a:p>
        </p:txBody>
      </p:sp>
    </p:spTree>
    <p:extLst>
      <p:ext uri="{BB962C8B-B14F-4D97-AF65-F5344CB8AC3E}">
        <p14:creationId xmlns:p14="http://schemas.microsoft.com/office/powerpoint/2010/main" val="4022948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1AA73-AE3D-4285-AA6F-2A3D1B0E98F1}" type="datetime1">
              <a:rPr lang="en-GB" smtClean="0"/>
              <a:t>9/1/12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www.eurostarconferences.com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D2C8F-CB33-4C8D-8C1E-87996D4DF343}" type="slidenum">
              <a:rPr lang="en-GB" smtClean="0"/>
              <a:t>‹#›</a:t>
            </a:fld>
            <a:endParaRPr lang="en-GB"/>
          </a:p>
        </p:txBody>
      </p:sp>
    </p:spTree>
    <p:extLst>
      <p:ext uri="{BB962C8B-B14F-4D97-AF65-F5344CB8AC3E}">
        <p14:creationId xmlns:p14="http://schemas.microsoft.com/office/powerpoint/2010/main" val="249465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3.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24.jpeg"/><Relationship Id="rId5" Type="http://schemas.openxmlformats.org/officeDocument/2006/relationships/hyperlink" Target="http://www.eurostarconferences.com/" TargetMode="External"/><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jpeg"/><Relationship Id="rId5"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06" y="3630090"/>
            <a:ext cx="7772400" cy="1470025"/>
          </a:xfrm>
        </p:spPr>
        <p:txBody>
          <a:bodyPr>
            <a:normAutofit/>
          </a:bodyPr>
          <a:lstStyle/>
          <a:p>
            <a:r>
              <a:rPr lang="en-IE" sz="2400" dirty="0" smtClean="0">
                <a:latin typeface="+mn-lt"/>
              </a:rPr>
              <a:t>Today’s webinar is presented by </a:t>
            </a:r>
            <a:r>
              <a:rPr lang="en-IE" sz="2400" dirty="0" smtClean="0">
                <a:latin typeface="+mn-lt"/>
              </a:rPr>
              <a:t>Michael Kelly. He </a:t>
            </a:r>
            <a:r>
              <a:rPr lang="en-IE" sz="2400" dirty="0" smtClean="0">
                <a:latin typeface="+mn-lt"/>
              </a:rPr>
              <a:t>will discuss </a:t>
            </a:r>
            <a:r>
              <a:rPr lang="en-IE" sz="2400" dirty="0">
                <a:latin typeface="+mn-lt"/>
              </a:rPr>
              <a:t>Tips for Writing Better Charters for Exploratory Testing </a:t>
            </a:r>
            <a:r>
              <a:rPr lang="en-IE" sz="2400" dirty="0" smtClean="0">
                <a:latin typeface="+mn-lt"/>
              </a:rPr>
              <a:t>Sessions.</a:t>
            </a:r>
            <a:endParaRPr lang="en-GB" sz="2400" dirty="0">
              <a:latin typeface="+mn-lt"/>
            </a:endParaRPr>
          </a:p>
        </p:txBody>
      </p:sp>
      <p:sp>
        <p:nvSpPr>
          <p:cNvPr id="3" name="Subtitle 2"/>
          <p:cNvSpPr>
            <a:spLocks noGrp="1"/>
          </p:cNvSpPr>
          <p:nvPr>
            <p:ph type="subTitle" idx="1"/>
          </p:nvPr>
        </p:nvSpPr>
        <p:spPr>
          <a:xfrm>
            <a:off x="1403648" y="2420888"/>
            <a:ext cx="6400800" cy="1022054"/>
          </a:xfrm>
          <a:solidFill>
            <a:srgbClr val="38ACEC"/>
          </a:solidFill>
        </p:spPr>
        <p:txBody>
          <a:bodyPr>
            <a:normAutofit lnSpcReduction="10000"/>
          </a:bodyPr>
          <a:lstStyle/>
          <a:p>
            <a:r>
              <a:rPr lang="en-IE" b="1" i="1" dirty="0" smtClean="0">
                <a:solidFill>
                  <a:schemeClr val="bg1"/>
                </a:solidFill>
                <a:latin typeface="Century Schoolbook" pitchFamily="18" charset="0"/>
              </a:rPr>
              <a:t>Welcome to the EuroSTAR Webinar Series</a:t>
            </a:r>
            <a:endParaRPr lang="en-GB" b="1" i="1" dirty="0">
              <a:solidFill>
                <a:schemeClr val="bg1"/>
              </a:solidFill>
              <a:latin typeface="Century Schoolbook" pitchFamily="18" charset="0"/>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7250"/>
            <a:ext cx="4327525" cy="2087563"/>
          </a:xfrm>
          <a:prstGeom prst="rect">
            <a:avLst/>
          </a:prstGeom>
        </p:spPr>
      </p:pic>
      <p:sp>
        <p:nvSpPr>
          <p:cNvPr id="4" name="Footer Placeholder 3"/>
          <p:cNvSpPr>
            <a:spLocks noGrp="1"/>
          </p:cNvSpPr>
          <p:nvPr>
            <p:ph type="ftr" sz="quarter" idx="11"/>
          </p:nvPr>
        </p:nvSpPr>
        <p:spPr/>
        <p:txBody>
          <a:bodyPr/>
          <a:lstStyle/>
          <a:p>
            <a:r>
              <a:rPr lang="en-GB" smtClean="0"/>
              <a:t>www.eurostarconferences.com</a:t>
            </a:r>
            <a:endParaRPr lang="en-GB"/>
          </a:p>
        </p:txBody>
      </p:sp>
      <p:sp>
        <p:nvSpPr>
          <p:cNvPr id="7" name="TextBox 6"/>
          <p:cNvSpPr txBox="1"/>
          <p:nvPr/>
        </p:nvSpPr>
        <p:spPr>
          <a:xfrm>
            <a:off x="899592" y="5270554"/>
            <a:ext cx="7848872" cy="923330"/>
          </a:xfrm>
          <a:prstGeom prst="rect">
            <a:avLst/>
          </a:prstGeom>
          <a:noFill/>
        </p:spPr>
        <p:txBody>
          <a:bodyPr wrap="square" rtlCol="0">
            <a:spAutoFit/>
          </a:bodyPr>
          <a:lstStyle/>
          <a:p>
            <a:r>
              <a:rPr lang="en-IE" dirty="0" smtClean="0">
                <a:latin typeface="+mj-lt"/>
              </a:rPr>
              <a:t>This webinar is due to start at 2pm. Make sure you stick around  at the end for the Q&amp;A session and continue the conversation with the speaker on </a:t>
            </a:r>
            <a:r>
              <a:rPr lang="en-IE" b="1" dirty="0" smtClean="0">
                <a:latin typeface="+mj-lt"/>
              </a:rPr>
              <a:t>Twitter </a:t>
            </a:r>
            <a:r>
              <a:rPr lang="en-IE" dirty="0" smtClean="0">
                <a:latin typeface="+mj-lt"/>
              </a:rPr>
              <a:t>after the show!</a:t>
            </a:r>
            <a:endParaRPr lang="en-GB" dirty="0">
              <a:latin typeface="+mj-lt"/>
            </a:endParaRPr>
          </a:p>
        </p:txBody>
      </p:sp>
      <p:pic>
        <p:nvPicPr>
          <p:cNvPr id="1032" name="Picture 8" descr="http://images.sodahead.com/polls/000337975/polls_clock_02_00_32994_md_5914_336343_answer_4_x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35" y="5381590"/>
            <a:ext cx="701257" cy="701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gawkerassets.com/post/4/2012/06/new-twitter-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69" r="19895"/>
          <a:stretch/>
        </p:blipFill>
        <p:spPr bwMode="auto">
          <a:xfrm>
            <a:off x="6595268" y="5958334"/>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627" y="5952945"/>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11" name="Picture 4" descr="http://cedarpost.cedarvalleycollege.edu/articles/files/2011/11/webinar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88" r="17181"/>
          <a:stretch/>
        </p:blipFill>
        <p:spPr bwMode="auto">
          <a:xfrm>
            <a:off x="548964" y="2276871"/>
            <a:ext cx="1298030" cy="136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4990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Session Based Test Management</a:t>
            </a:r>
            <a:endParaRPr lang="en-GB" dirty="0"/>
          </a:p>
        </p:txBody>
      </p:sp>
      <p:sp>
        <p:nvSpPr>
          <p:cNvPr id="2" name="Text Placeholder 1"/>
          <p:cNvSpPr>
            <a:spLocks noGrp="1"/>
          </p:cNvSpPr>
          <p:nvPr>
            <p:ph type="body" idx="1"/>
          </p:nvPr>
        </p:nvSpPr>
        <p:spPr/>
        <p:txBody>
          <a:bodyPr/>
          <a:lstStyle/>
          <a:p>
            <a:r>
              <a:rPr lang="en-US" dirty="0" smtClean="0">
                <a:solidFill>
                  <a:srgbClr val="7F7F7F"/>
                </a:solidFill>
              </a:rPr>
              <a:t>A method for managing exploratory testing. Created by Jon and James Bach, refined by others. </a:t>
            </a:r>
            <a:endParaRPr lang="en-US" sz="1200" dirty="0">
              <a:solidFill>
                <a:srgbClr val="7F7F7F"/>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3194245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51309"/>
            <a:ext cx="8229600" cy="4525963"/>
          </a:xfrm>
        </p:spPr>
        <p:txBody>
          <a:bodyPr>
            <a:normAutofit lnSpcReduction="10000"/>
          </a:bodyPr>
          <a:lstStyle/>
          <a:p>
            <a:r>
              <a:rPr lang="en-US" dirty="0">
                <a:solidFill>
                  <a:schemeClr val="bg1">
                    <a:lumMod val="50000"/>
                  </a:schemeClr>
                </a:solidFill>
              </a:rPr>
              <a:t>charters</a:t>
            </a:r>
          </a:p>
          <a:p>
            <a:r>
              <a:rPr lang="en-US" dirty="0">
                <a:solidFill>
                  <a:schemeClr val="bg1">
                    <a:lumMod val="50000"/>
                  </a:schemeClr>
                </a:solidFill>
              </a:rPr>
              <a:t>time-boxed</a:t>
            </a:r>
          </a:p>
          <a:p>
            <a:r>
              <a:rPr lang="en-US" dirty="0">
                <a:solidFill>
                  <a:schemeClr val="bg1">
                    <a:lumMod val="50000"/>
                  </a:schemeClr>
                </a:solidFill>
              </a:rPr>
              <a:t>session notes</a:t>
            </a:r>
          </a:p>
          <a:p>
            <a:r>
              <a:rPr lang="en-US" dirty="0">
                <a:solidFill>
                  <a:schemeClr val="bg1">
                    <a:lumMod val="50000"/>
                  </a:schemeClr>
                </a:solidFill>
              </a:rPr>
              <a:t>debriefs</a:t>
            </a:r>
          </a:p>
          <a:p>
            <a:r>
              <a:rPr lang="en-US" dirty="0">
                <a:solidFill>
                  <a:schemeClr val="bg1">
                    <a:lumMod val="50000"/>
                  </a:schemeClr>
                </a:solidFill>
              </a:rPr>
              <a:t>team prioritization</a:t>
            </a:r>
          </a:p>
          <a:p>
            <a:r>
              <a:rPr lang="en-US" dirty="0">
                <a:solidFill>
                  <a:schemeClr val="bg1">
                    <a:lumMod val="50000"/>
                  </a:schemeClr>
                </a:solidFill>
              </a:rPr>
              <a:t>ad-hoc test documentation</a:t>
            </a:r>
          </a:p>
          <a:p>
            <a:r>
              <a:rPr lang="en-US" dirty="0">
                <a:solidFill>
                  <a:schemeClr val="bg1">
                    <a:lumMod val="50000"/>
                  </a:schemeClr>
                </a:solidFill>
              </a:rPr>
              <a:t>ad-hoc test automation</a:t>
            </a:r>
          </a:p>
          <a:p>
            <a:r>
              <a:rPr lang="en-US" dirty="0">
                <a:solidFill>
                  <a:schemeClr val="bg1">
                    <a:lumMod val="50000"/>
                  </a:schemeClr>
                </a:solidFill>
              </a:rPr>
              <a:t>dynamic metrics and reporting</a:t>
            </a:r>
          </a:p>
          <a:p>
            <a:endParaRPr lang="en-GB"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36251069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Chartering</a:t>
            </a:r>
            <a:endParaRPr lang="en-GB" dirty="0"/>
          </a:p>
        </p:txBody>
      </p:sp>
      <p:sp>
        <p:nvSpPr>
          <p:cNvPr id="2" name="Text Placeholder 1"/>
          <p:cNvSpPr>
            <a:spLocks noGrp="1"/>
          </p:cNvSpPr>
          <p:nvPr>
            <p:ph type="body" idx="1"/>
          </p:nvPr>
        </p:nvSpPr>
        <p:spPr/>
        <p:txBody>
          <a:bodyPr>
            <a:normAutofit/>
          </a:bodyPr>
          <a:lstStyle/>
          <a:p>
            <a:r>
              <a:rPr lang="en-US" dirty="0"/>
              <a:t>Making your own decisions about what you will work on and how you will work. Understanding your client’s needs, the problems you must solve, and assuring that your work is on target.</a:t>
            </a: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27494398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457200" y="1358230"/>
            <a:ext cx="4040188" cy="639762"/>
          </a:xfrm>
        </p:spPr>
        <p:txBody>
          <a:bodyPr>
            <a:normAutofit/>
          </a:bodyPr>
          <a:lstStyle/>
          <a:p>
            <a:r>
              <a:rPr lang="en-US" dirty="0" smtClean="0"/>
              <a:t>What the tester thinks</a:t>
            </a:r>
            <a:endParaRPr lang="en-US" dirty="0"/>
          </a:p>
        </p:txBody>
      </p:sp>
      <p:sp>
        <p:nvSpPr>
          <p:cNvPr id="17" name="Content Placeholder 16"/>
          <p:cNvSpPr>
            <a:spLocks noGrp="1"/>
          </p:cNvSpPr>
          <p:nvPr>
            <p:ph sz="half" idx="2"/>
          </p:nvPr>
        </p:nvSpPr>
        <p:spPr>
          <a:xfrm>
            <a:off x="457200" y="1997992"/>
            <a:ext cx="4040188" cy="3951288"/>
          </a:xfrm>
        </p:spPr>
        <p:txBody>
          <a:bodyPr>
            <a:normAutofit fontScale="92500" lnSpcReduction="10000"/>
          </a:bodyPr>
          <a:lstStyle/>
          <a:p>
            <a:r>
              <a:rPr lang="en-US" dirty="0" smtClean="0">
                <a:solidFill>
                  <a:srgbClr val="7F7F7F"/>
                </a:solidFill>
              </a:rPr>
              <a:t>What am I suppose to be doing? </a:t>
            </a:r>
          </a:p>
          <a:p>
            <a:r>
              <a:rPr lang="en-US" dirty="0" smtClean="0">
                <a:solidFill>
                  <a:srgbClr val="7F7F7F"/>
                </a:solidFill>
              </a:rPr>
              <a:t>I need more time! </a:t>
            </a:r>
          </a:p>
          <a:p>
            <a:r>
              <a:rPr lang="en-US" dirty="0" smtClean="0">
                <a:solidFill>
                  <a:srgbClr val="7F7F7F"/>
                </a:solidFill>
              </a:rPr>
              <a:t>This is boring… </a:t>
            </a:r>
          </a:p>
          <a:p>
            <a:r>
              <a:rPr lang="en-US" dirty="0" smtClean="0">
                <a:solidFill>
                  <a:srgbClr val="7F7F7F"/>
                </a:solidFill>
              </a:rPr>
              <a:t>What data should I be using for this? </a:t>
            </a:r>
          </a:p>
          <a:p>
            <a:r>
              <a:rPr lang="en-US" dirty="0" smtClean="0">
                <a:solidFill>
                  <a:srgbClr val="7F7F7F"/>
                </a:solidFill>
              </a:rPr>
              <a:t>Didn’t someone already test this? </a:t>
            </a:r>
          </a:p>
          <a:p>
            <a:r>
              <a:rPr lang="en-US" dirty="0" smtClean="0">
                <a:solidFill>
                  <a:srgbClr val="7F7F7F"/>
                </a:solidFill>
              </a:rPr>
              <a:t>Is this really the most important thing for me to be focused on? </a:t>
            </a:r>
          </a:p>
        </p:txBody>
      </p:sp>
      <p:sp>
        <p:nvSpPr>
          <p:cNvPr id="18" name="Text Placeholder 17"/>
          <p:cNvSpPr>
            <a:spLocks noGrp="1"/>
          </p:cNvSpPr>
          <p:nvPr>
            <p:ph type="body" sz="quarter" idx="3"/>
          </p:nvPr>
        </p:nvSpPr>
        <p:spPr>
          <a:xfrm>
            <a:off x="4645025" y="1358230"/>
            <a:ext cx="4041775" cy="639762"/>
          </a:xfrm>
        </p:spPr>
        <p:txBody>
          <a:bodyPr>
            <a:normAutofit/>
          </a:bodyPr>
          <a:lstStyle/>
          <a:p>
            <a:r>
              <a:rPr lang="en-US" dirty="0" smtClean="0"/>
              <a:t>What happens on the project</a:t>
            </a:r>
            <a:endParaRPr lang="en-US" dirty="0"/>
          </a:p>
        </p:txBody>
      </p:sp>
      <p:sp>
        <p:nvSpPr>
          <p:cNvPr id="19" name="Content Placeholder 18"/>
          <p:cNvSpPr>
            <a:spLocks noGrp="1"/>
          </p:cNvSpPr>
          <p:nvPr>
            <p:ph sz="quarter" idx="4"/>
          </p:nvPr>
        </p:nvSpPr>
        <p:spPr>
          <a:xfrm>
            <a:off x="4645025" y="1997992"/>
            <a:ext cx="4041775" cy="3951288"/>
          </a:xfrm>
        </p:spPr>
        <p:txBody>
          <a:bodyPr>
            <a:normAutofit lnSpcReduction="10000"/>
          </a:bodyPr>
          <a:lstStyle/>
          <a:p>
            <a:r>
              <a:rPr lang="en-US" dirty="0" smtClean="0">
                <a:solidFill>
                  <a:srgbClr val="7F7F7F"/>
                </a:solidFill>
              </a:rPr>
              <a:t>Areas of the product don’t get covered.</a:t>
            </a:r>
          </a:p>
          <a:p>
            <a:r>
              <a:rPr lang="en-US" dirty="0" smtClean="0">
                <a:solidFill>
                  <a:srgbClr val="7F7F7F"/>
                </a:solidFill>
              </a:rPr>
              <a:t>Entire categories of risk don’t get tested.</a:t>
            </a:r>
          </a:p>
          <a:p>
            <a:r>
              <a:rPr lang="en-US" dirty="0" smtClean="0">
                <a:solidFill>
                  <a:srgbClr val="7F7F7F"/>
                </a:solidFill>
              </a:rPr>
              <a:t>Duplication of effort.</a:t>
            </a:r>
          </a:p>
          <a:p>
            <a:r>
              <a:rPr lang="en-US" dirty="0" smtClean="0">
                <a:solidFill>
                  <a:srgbClr val="7F7F7F"/>
                </a:solidFill>
              </a:rPr>
              <a:t>The team does not work based on priority.</a:t>
            </a:r>
          </a:p>
          <a:p>
            <a:r>
              <a:rPr lang="en-US" dirty="0">
                <a:solidFill>
                  <a:srgbClr val="7F7F7F"/>
                </a:solidFill>
              </a:rPr>
              <a:t>Testers get frustrated</a:t>
            </a:r>
            <a:r>
              <a:rPr lang="en-US" dirty="0" smtClean="0">
                <a:solidFill>
                  <a:srgbClr val="7F7F7F"/>
                </a:solidFill>
              </a:rPr>
              <a:t>.</a:t>
            </a:r>
          </a:p>
          <a:p>
            <a:r>
              <a:rPr lang="en-US" dirty="0" smtClean="0">
                <a:solidFill>
                  <a:srgbClr val="7F7F7F"/>
                </a:solidFill>
              </a:rPr>
              <a:t>Poor visibility into actual progress.</a:t>
            </a:r>
            <a:endParaRPr lang="en-US" dirty="0">
              <a:solidFill>
                <a:srgbClr val="7F7F7F"/>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23" name="Title 22"/>
          <p:cNvSpPr>
            <a:spLocks noGrp="1"/>
          </p:cNvSpPr>
          <p:nvPr>
            <p:ph type="title"/>
          </p:nvPr>
        </p:nvSpPr>
        <p:spPr/>
        <p:txBody>
          <a:bodyPr>
            <a:normAutofit/>
          </a:bodyPr>
          <a:lstStyle/>
          <a:p>
            <a:pPr algn="r"/>
            <a:r>
              <a:rPr lang="en-US" sz="4000" b="1" cap="all" dirty="0" smtClean="0"/>
              <a:t>Bad Chartering</a:t>
            </a:r>
            <a:endParaRPr lang="en-US" sz="4000" b="1" cap="all" dirty="0"/>
          </a:p>
        </p:txBody>
      </p:sp>
    </p:spTree>
    <p:extLst>
      <p:ext uri="{BB962C8B-B14F-4D97-AF65-F5344CB8AC3E}">
        <p14:creationId xmlns:p14="http://schemas.microsoft.com/office/powerpoint/2010/main" val="36251069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Essential elements of a charter</a:t>
            </a:r>
            <a:endParaRPr lang="en-GB"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3" name="Text Placeholder 2"/>
          <p:cNvSpPr>
            <a:spLocks noGrp="1"/>
          </p:cNvSpPr>
          <p:nvPr>
            <p:ph type="body" idx="1"/>
          </p:nvPr>
        </p:nvSpPr>
        <p:spPr/>
        <p:txBody>
          <a:bodyPr/>
          <a:lstStyle/>
          <a:p>
            <a:r>
              <a:rPr lang="en-US" dirty="0" smtClean="0"/>
              <a:t>Risk, Coverage, and Timeframe</a:t>
            </a:r>
            <a:endParaRPr lang="en-US" dirty="0"/>
          </a:p>
        </p:txBody>
      </p:sp>
    </p:spTree>
    <p:extLst>
      <p:ext uri="{BB962C8B-B14F-4D97-AF65-F5344CB8AC3E}">
        <p14:creationId xmlns:p14="http://schemas.microsoft.com/office/powerpoint/2010/main" val="2510129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584" y="3614812"/>
            <a:ext cx="7772400" cy="678284"/>
          </a:xfrm>
        </p:spPr>
        <p:txBody>
          <a:bodyPr>
            <a:normAutofit/>
          </a:bodyPr>
          <a:lstStyle/>
          <a:p>
            <a:r>
              <a:rPr lang="en-GB" sz="2800" dirty="0" smtClean="0"/>
              <a:t>Coverage</a:t>
            </a:r>
            <a:endParaRPr lang="en-GB" sz="28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3" name="Text Placeholder 2"/>
          <p:cNvSpPr>
            <a:spLocks noGrp="1"/>
          </p:cNvSpPr>
          <p:nvPr>
            <p:ph type="body" idx="1"/>
          </p:nvPr>
        </p:nvSpPr>
        <p:spPr>
          <a:xfrm>
            <a:off x="827584" y="2924943"/>
            <a:ext cx="7772400" cy="689868"/>
          </a:xfrm>
        </p:spPr>
        <p:txBody>
          <a:bodyPr>
            <a:normAutofit fontScale="92500" lnSpcReduction="20000"/>
          </a:bodyPr>
          <a:lstStyle/>
          <a:p>
            <a:r>
              <a:rPr lang="en-US" sz="2400" dirty="0" smtClean="0"/>
              <a:t>What am I testing? Which features, screens, artifacts, or areas of the product should I be touching while testing? </a:t>
            </a:r>
            <a:endParaRPr lang="en-US" sz="2400" dirty="0"/>
          </a:p>
        </p:txBody>
      </p:sp>
      <p:sp>
        <p:nvSpPr>
          <p:cNvPr id="13" name="Title 6"/>
          <p:cNvSpPr txBox="1">
            <a:spLocks/>
          </p:cNvSpPr>
          <p:nvPr/>
        </p:nvSpPr>
        <p:spPr>
          <a:xfrm>
            <a:off x="827584" y="2102643"/>
            <a:ext cx="7772400" cy="67828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sz="2800" dirty="0" smtClean="0"/>
              <a:t>Risk</a:t>
            </a:r>
            <a:endParaRPr lang="en-GB" sz="2800" dirty="0"/>
          </a:p>
        </p:txBody>
      </p:sp>
      <p:sp>
        <p:nvSpPr>
          <p:cNvPr id="14" name="Text Placeholder 2"/>
          <p:cNvSpPr txBox="1">
            <a:spLocks/>
          </p:cNvSpPr>
          <p:nvPr/>
        </p:nvSpPr>
        <p:spPr>
          <a:xfrm>
            <a:off x="827584" y="1412774"/>
            <a:ext cx="7772400" cy="68986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2400" dirty="0" smtClean="0"/>
              <a:t>Why am I running this test? What could go wrong? What am I looking for? </a:t>
            </a:r>
            <a:endParaRPr lang="en-US" sz="2400" dirty="0"/>
          </a:p>
        </p:txBody>
      </p:sp>
      <p:sp>
        <p:nvSpPr>
          <p:cNvPr id="15" name="Title 6"/>
          <p:cNvSpPr txBox="1">
            <a:spLocks/>
          </p:cNvSpPr>
          <p:nvPr/>
        </p:nvSpPr>
        <p:spPr>
          <a:xfrm>
            <a:off x="827584" y="5126980"/>
            <a:ext cx="7772400" cy="67828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sz="2800" dirty="0" smtClean="0"/>
              <a:t>Timeframe</a:t>
            </a:r>
            <a:endParaRPr lang="en-GB" sz="2800" dirty="0"/>
          </a:p>
        </p:txBody>
      </p:sp>
      <p:sp>
        <p:nvSpPr>
          <p:cNvPr id="16" name="Text Placeholder 2"/>
          <p:cNvSpPr txBox="1">
            <a:spLocks/>
          </p:cNvSpPr>
          <p:nvPr/>
        </p:nvSpPr>
        <p:spPr>
          <a:xfrm>
            <a:off x="827584" y="4437111"/>
            <a:ext cx="7772400" cy="689868"/>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2400" dirty="0" smtClean="0"/>
              <a:t>How long should it take to perform this testing? Are there setup tasks I should do before I officially start? What do I need to do when I’m done?</a:t>
            </a:r>
            <a:endParaRPr lang="en-US" sz="2400" dirty="0"/>
          </a:p>
        </p:txBody>
      </p:sp>
    </p:spTree>
    <p:extLst>
      <p:ext uri="{BB962C8B-B14F-4D97-AF65-F5344CB8AC3E}">
        <p14:creationId xmlns:p14="http://schemas.microsoft.com/office/powerpoint/2010/main" val="3438057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27373"/>
            <a:ext cx="8229600" cy="4525963"/>
          </a:xfrm>
        </p:spPr>
        <p:txBody>
          <a:bodyPr/>
          <a:lstStyle/>
          <a:p>
            <a:pPr marL="0" indent="0" algn="ctr">
              <a:buNone/>
            </a:pPr>
            <a:r>
              <a:rPr lang="en-US" dirty="0" smtClean="0">
                <a:solidFill>
                  <a:srgbClr val="7F7F7F"/>
                </a:solidFill>
              </a:rPr>
              <a:t>When </a:t>
            </a:r>
            <a:r>
              <a:rPr lang="en-US" dirty="0">
                <a:solidFill>
                  <a:srgbClr val="7F7F7F"/>
                </a:solidFill>
              </a:rPr>
              <a:t>you look at a list of 10 charters, </a:t>
            </a:r>
            <a:endParaRPr lang="en-US" dirty="0" smtClean="0">
              <a:solidFill>
                <a:srgbClr val="7F7F7F"/>
              </a:solidFill>
            </a:endParaRPr>
          </a:p>
          <a:p>
            <a:pPr marL="0" indent="0" algn="ctr">
              <a:buNone/>
            </a:pPr>
            <a:r>
              <a:rPr lang="en-US" dirty="0" smtClean="0">
                <a:solidFill>
                  <a:srgbClr val="7F7F7F"/>
                </a:solidFill>
              </a:rPr>
              <a:t>you </a:t>
            </a:r>
            <a:r>
              <a:rPr lang="en-US" dirty="0">
                <a:solidFill>
                  <a:srgbClr val="7F7F7F"/>
                </a:solidFill>
              </a:rPr>
              <a:t>should see 10 </a:t>
            </a:r>
            <a:r>
              <a:rPr lang="en-US" dirty="0">
                <a:solidFill>
                  <a:srgbClr val="000090"/>
                </a:solidFill>
              </a:rPr>
              <a:t>distinct</a:t>
            </a:r>
            <a:r>
              <a:rPr lang="en-US" dirty="0">
                <a:solidFill>
                  <a:schemeClr val="tx2"/>
                </a:solidFill>
              </a:rPr>
              <a:t> </a:t>
            </a:r>
            <a:r>
              <a:rPr lang="en-US" dirty="0" smtClean="0">
                <a:solidFill>
                  <a:srgbClr val="000090"/>
                </a:solidFill>
              </a:rPr>
              <a:t>testing missions</a:t>
            </a:r>
            <a:r>
              <a:rPr lang="en-US" dirty="0" smtClean="0">
                <a:solidFill>
                  <a:srgbClr val="7F7F7F"/>
                </a:solidFill>
              </a:rPr>
              <a:t>,</a:t>
            </a:r>
          </a:p>
          <a:p>
            <a:pPr marL="0" indent="0" algn="ctr">
              <a:buNone/>
            </a:pPr>
            <a:r>
              <a:rPr lang="en-US" dirty="0" smtClean="0">
                <a:solidFill>
                  <a:srgbClr val="7F7F7F"/>
                </a:solidFill>
              </a:rPr>
              <a:t>equating </a:t>
            </a:r>
            <a:r>
              <a:rPr lang="en-US" dirty="0">
                <a:solidFill>
                  <a:srgbClr val="7F7F7F"/>
                </a:solidFill>
              </a:rPr>
              <a:t>to around eight to 10 </a:t>
            </a:r>
            <a:r>
              <a:rPr lang="en-US" dirty="0" smtClean="0">
                <a:solidFill>
                  <a:srgbClr val="7F7F7F"/>
                </a:solidFill>
              </a:rPr>
              <a:t>hours</a:t>
            </a:r>
          </a:p>
          <a:p>
            <a:pPr marL="0" indent="0" algn="ctr">
              <a:buNone/>
            </a:pPr>
            <a:r>
              <a:rPr lang="en-US" dirty="0" smtClean="0">
                <a:solidFill>
                  <a:srgbClr val="7F7F7F"/>
                </a:solidFill>
              </a:rPr>
              <a:t> </a:t>
            </a:r>
            <a:r>
              <a:rPr lang="en-US" dirty="0">
                <a:solidFill>
                  <a:srgbClr val="7F7F7F"/>
                </a:solidFill>
              </a:rPr>
              <a:t>of heads-down testing.</a:t>
            </a:r>
          </a:p>
          <a:p>
            <a:pPr marL="0" indent="0">
              <a:buNone/>
            </a:pPr>
            <a:endParaRPr lang="en-GB" dirty="0">
              <a:solidFill>
                <a:srgbClr val="7F7F7F"/>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36251069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Better Chartering</a:t>
            </a:r>
            <a:endParaRPr lang="en-GB"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3" name="Text Placeholder 2"/>
          <p:cNvSpPr>
            <a:spLocks noGrp="1"/>
          </p:cNvSpPr>
          <p:nvPr>
            <p:ph type="body" idx="1"/>
          </p:nvPr>
        </p:nvSpPr>
        <p:spPr>
          <a:xfrm>
            <a:off x="722313" y="1268760"/>
            <a:ext cx="7772400" cy="3138141"/>
          </a:xfrm>
        </p:spPr>
        <p:txBody>
          <a:bodyPr>
            <a:normAutofit fontScale="92500" lnSpcReduction="20000"/>
          </a:bodyPr>
          <a:lstStyle/>
          <a:p>
            <a:r>
              <a:rPr lang="en-US" dirty="0" smtClean="0"/>
              <a:t>List specific risks and coverage targets</a:t>
            </a:r>
          </a:p>
          <a:p>
            <a:r>
              <a:rPr lang="en-US" dirty="0"/>
              <a:t>Leverage mnemonics for risk and coverage ideas </a:t>
            </a:r>
            <a:endParaRPr lang="en-US" dirty="0" smtClean="0"/>
          </a:p>
          <a:p>
            <a:r>
              <a:rPr lang="en-US" dirty="0" smtClean="0"/>
              <a:t>Develop a knowledge </a:t>
            </a:r>
            <a:r>
              <a:rPr lang="en-US" dirty="0"/>
              <a:t>base for risk/coverage summaries</a:t>
            </a:r>
          </a:p>
          <a:p>
            <a:r>
              <a:rPr lang="en-US" dirty="0"/>
              <a:t>Compare missions</a:t>
            </a:r>
          </a:p>
          <a:p>
            <a:r>
              <a:rPr lang="en-US" dirty="0" smtClean="0"/>
              <a:t>Try developing a couple of templates</a:t>
            </a:r>
          </a:p>
          <a:p>
            <a:r>
              <a:rPr lang="en-US" dirty="0" smtClean="0"/>
              <a:t>Charter for smaller sessions, then affinity map to create larger sessions </a:t>
            </a:r>
          </a:p>
          <a:p>
            <a:r>
              <a:rPr lang="en-US" dirty="0" smtClean="0"/>
              <a:t>Thumb vote for priority</a:t>
            </a:r>
          </a:p>
          <a:p>
            <a:r>
              <a:rPr lang="en-US" dirty="0" smtClean="0"/>
              <a:t>Use testing polarities</a:t>
            </a:r>
          </a:p>
          <a:p>
            <a:r>
              <a:rPr lang="en-US" dirty="0" smtClean="0"/>
              <a:t>Let charters emerge over time</a:t>
            </a:r>
          </a:p>
          <a:p>
            <a:r>
              <a:rPr lang="en-US" dirty="0" smtClean="0"/>
              <a:t>Track metrics </a:t>
            </a:r>
            <a:endParaRPr lang="en-US" dirty="0"/>
          </a:p>
        </p:txBody>
      </p:sp>
    </p:spTree>
    <p:extLst>
      <p:ext uri="{BB962C8B-B14F-4D97-AF65-F5344CB8AC3E}">
        <p14:creationId xmlns:p14="http://schemas.microsoft.com/office/powerpoint/2010/main" val="26626712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List Specific risk and </a:t>
            </a:r>
            <a:br>
              <a:rPr lang="en-US" sz="4000" b="1" cap="all" dirty="0" smtClean="0"/>
            </a:br>
            <a:r>
              <a:rPr lang="en-US" sz="4000" b="1" cap="all" dirty="0" smtClean="0"/>
              <a:t>coverage targets</a:t>
            </a:r>
            <a:endParaRPr lang="en-US" sz="4000" b="1" cap="all" dirty="0"/>
          </a:p>
        </p:txBody>
      </p:sp>
      <p:sp>
        <p:nvSpPr>
          <p:cNvPr id="17" name="Content Placeholder 16"/>
          <p:cNvSpPr>
            <a:spLocks noGrp="1"/>
          </p:cNvSpPr>
          <p:nvPr>
            <p:ph idx="1"/>
          </p:nvPr>
        </p:nvSpPr>
        <p:spPr>
          <a:xfrm>
            <a:off x="457200" y="1628800"/>
            <a:ext cx="8229600" cy="4525963"/>
          </a:xfrm>
        </p:spPr>
        <p:txBody>
          <a:bodyPr>
            <a:normAutofit/>
          </a:bodyPr>
          <a:lstStyle/>
          <a:p>
            <a:pPr marL="0" indent="0">
              <a:buNone/>
            </a:pPr>
            <a:r>
              <a:rPr lang="en-US" dirty="0">
                <a:solidFill>
                  <a:srgbClr val="7F7F7F"/>
                </a:solidFill>
              </a:rPr>
              <a:t>Test the portal for reporting accuracy.</a:t>
            </a:r>
          </a:p>
          <a:p>
            <a:pPr marL="0" indent="0">
              <a:buNone/>
            </a:pPr>
            <a:r>
              <a:rPr lang="en-US" sz="2000" dirty="0" smtClean="0">
                <a:solidFill>
                  <a:srgbClr val="000090"/>
                </a:solidFill>
              </a:rPr>
              <a:t>      </a:t>
            </a:r>
            <a:endParaRPr lang="en-US" sz="2000" dirty="0">
              <a:solidFill>
                <a:srgbClr val="000090"/>
              </a:solidFill>
            </a:endParaRPr>
          </a:p>
          <a:p>
            <a:pPr marL="0" indent="0">
              <a:buNone/>
            </a:pPr>
            <a:r>
              <a:rPr lang="en-US" dirty="0">
                <a:solidFill>
                  <a:srgbClr val="000090"/>
                </a:solidFill>
              </a:rPr>
              <a:t>Which reports? </a:t>
            </a:r>
          </a:p>
          <a:p>
            <a:pPr marL="0" indent="0">
              <a:buNone/>
            </a:pPr>
            <a:r>
              <a:rPr lang="en-US" dirty="0">
                <a:solidFill>
                  <a:srgbClr val="000090"/>
                </a:solidFill>
              </a:rPr>
              <a:t>What do you mean by accuracy?</a:t>
            </a:r>
          </a:p>
          <a:p>
            <a:pPr marL="0" indent="0">
              <a:buNone/>
            </a:pPr>
            <a:r>
              <a:rPr lang="en-US" sz="2000" dirty="0" smtClean="0">
                <a:solidFill>
                  <a:srgbClr val="000090"/>
                </a:solidFill>
              </a:rPr>
              <a:t>   </a:t>
            </a:r>
            <a:endParaRPr lang="en-US" sz="2000" dirty="0">
              <a:solidFill>
                <a:srgbClr val="000090"/>
              </a:solidFill>
            </a:endParaRPr>
          </a:p>
          <a:p>
            <a:pPr marL="0" indent="0">
              <a:buNone/>
            </a:pPr>
            <a:r>
              <a:rPr lang="en-US" dirty="0">
                <a:solidFill>
                  <a:schemeClr val="bg1">
                    <a:lumMod val="50000"/>
                  </a:schemeClr>
                </a:solidFill>
              </a:rPr>
              <a:t>Test reports X, Y, and Z for errors related to start and end time selection criteria, summing, totaling, and rounding</a:t>
            </a:r>
            <a:r>
              <a:rPr lang="en-US" dirty="0" smtClean="0">
                <a:solidFill>
                  <a:schemeClr val="bg1">
                    <a:lumMod val="50000"/>
                  </a:schemeClr>
                </a:solidFill>
              </a:rPr>
              <a:t>.</a:t>
            </a:r>
            <a:endParaRPr lang="en-US"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2609068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Mnemonics for Risk </a:t>
            </a:r>
            <a:br>
              <a:rPr lang="en-US" sz="4000" b="1" cap="all" dirty="0" smtClean="0"/>
            </a:br>
            <a:r>
              <a:rPr lang="en-US" sz="4000" b="1" cap="all" dirty="0" smtClean="0"/>
              <a:t>and Coverage ideas</a:t>
            </a:r>
            <a:endParaRPr lang="en-US" sz="4000" b="1" cap="all" dirty="0"/>
          </a:p>
        </p:txBody>
      </p:sp>
      <p:sp>
        <p:nvSpPr>
          <p:cNvPr id="17" name="Content Placeholder 16"/>
          <p:cNvSpPr>
            <a:spLocks noGrp="1"/>
          </p:cNvSpPr>
          <p:nvPr>
            <p:ph idx="1"/>
          </p:nvPr>
        </p:nvSpPr>
        <p:spPr>
          <a:xfrm>
            <a:off x="457200" y="1628800"/>
            <a:ext cx="8229600" cy="4525963"/>
          </a:xfrm>
        </p:spPr>
        <p:txBody>
          <a:bodyPr>
            <a:normAutofit/>
          </a:bodyPr>
          <a:lstStyle/>
          <a:p>
            <a:r>
              <a:rPr lang="en-US" dirty="0">
                <a:solidFill>
                  <a:schemeClr val="bg1">
                    <a:lumMod val="50000"/>
                  </a:schemeClr>
                </a:solidFill>
              </a:rPr>
              <a:t>Application Touring: </a:t>
            </a:r>
            <a:r>
              <a:rPr lang="en-US" dirty="0">
                <a:solidFill>
                  <a:srgbClr val="000090"/>
                </a:solidFill>
              </a:rPr>
              <a:t>FFC CUTS VIDS</a:t>
            </a:r>
          </a:p>
          <a:p>
            <a:r>
              <a:rPr lang="en-US" dirty="0" smtClean="0">
                <a:solidFill>
                  <a:schemeClr val="bg1">
                    <a:lumMod val="50000"/>
                  </a:schemeClr>
                </a:solidFill>
              </a:rPr>
              <a:t>Coverage</a:t>
            </a:r>
            <a:r>
              <a:rPr lang="en-US" dirty="0">
                <a:solidFill>
                  <a:schemeClr val="bg1">
                    <a:lumMod val="50000"/>
                  </a:schemeClr>
                </a:solidFill>
              </a:rPr>
              <a:t>: </a:t>
            </a:r>
            <a:r>
              <a:rPr lang="en-US" dirty="0" smtClean="0">
                <a:solidFill>
                  <a:srgbClr val="000090"/>
                </a:solidFill>
              </a:rPr>
              <a:t>SFDPOT</a:t>
            </a:r>
          </a:p>
          <a:p>
            <a:r>
              <a:rPr lang="en-US" dirty="0" smtClean="0">
                <a:solidFill>
                  <a:schemeClr val="bg1">
                    <a:lumMod val="50000"/>
                  </a:schemeClr>
                </a:solidFill>
              </a:rPr>
              <a:t>Coverage and Risk: </a:t>
            </a:r>
            <a:r>
              <a:rPr lang="en-US" dirty="0" smtClean="0">
                <a:solidFill>
                  <a:srgbClr val="000090"/>
                </a:solidFill>
              </a:rPr>
              <a:t>FIBLOTS</a:t>
            </a:r>
            <a:endParaRPr lang="en-US" dirty="0">
              <a:solidFill>
                <a:srgbClr val="000090"/>
              </a:solidFill>
            </a:endParaRPr>
          </a:p>
          <a:p>
            <a:r>
              <a:rPr lang="en-US" dirty="0" smtClean="0">
                <a:solidFill>
                  <a:schemeClr val="bg1">
                    <a:lumMod val="50000"/>
                  </a:schemeClr>
                </a:solidFill>
              </a:rPr>
              <a:t>Quality Criteria: </a:t>
            </a:r>
            <a:r>
              <a:rPr lang="en-US" dirty="0" smtClean="0">
                <a:solidFill>
                  <a:srgbClr val="000090"/>
                </a:solidFill>
              </a:rPr>
              <a:t>CRUSSPICSTMPL </a:t>
            </a:r>
          </a:p>
          <a:p>
            <a:r>
              <a:rPr lang="en-US" dirty="0" smtClean="0">
                <a:solidFill>
                  <a:schemeClr val="bg1">
                    <a:lumMod val="50000"/>
                  </a:schemeClr>
                </a:solidFill>
              </a:rPr>
              <a:t>Test Techniques: </a:t>
            </a:r>
            <a:r>
              <a:rPr lang="en-US" dirty="0" smtClean="0">
                <a:solidFill>
                  <a:srgbClr val="000090"/>
                </a:solidFill>
              </a:rPr>
              <a:t>FDSFSCURA </a:t>
            </a:r>
          </a:p>
          <a:p>
            <a:r>
              <a:rPr lang="en-US" dirty="0" smtClean="0">
                <a:solidFill>
                  <a:schemeClr val="bg1">
                    <a:lumMod val="50000"/>
                  </a:schemeClr>
                </a:solidFill>
              </a:rPr>
              <a:t>Oracles</a:t>
            </a:r>
            <a:r>
              <a:rPr lang="en-US" dirty="0">
                <a:solidFill>
                  <a:schemeClr val="bg1">
                    <a:lumMod val="50000"/>
                  </a:schemeClr>
                </a:solidFill>
              </a:rPr>
              <a:t>: </a:t>
            </a:r>
            <a:r>
              <a:rPr lang="en-US" dirty="0" smtClean="0">
                <a:solidFill>
                  <a:srgbClr val="000090"/>
                </a:solidFill>
              </a:rPr>
              <a:t>HICCUPPS</a:t>
            </a:r>
          </a:p>
          <a:p>
            <a:r>
              <a:rPr lang="en-US" dirty="0">
                <a:solidFill>
                  <a:schemeClr val="bg1">
                    <a:lumMod val="50000"/>
                  </a:schemeClr>
                </a:solidFill>
              </a:rPr>
              <a:t>Session Notes: </a:t>
            </a:r>
            <a:r>
              <a:rPr lang="en-US" dirty="0" smtClean="0">
                <a:solidFill>
                  <a:srgbClr val="000090"/>
                </a:solidFill>
              </a:rPr>
              <a:t>MCOASTER</a:t>
            </a:r>
            <a:endParaRPr lang="en-US" dirty="0">
              <a:solidFill>
                <a:srgbClr val="000090"/>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3348390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044" y="1484784"/>
            <a:ext cx="7772400" cy="1800200"/>
          </a:xfrm>
          <a:solidFill>
            <a:srgbClr val="38ACEC"/>
          </a:solidFill>
        </p:spPr>
        <p:txBody>
          <a:bodyPr>
            <a:noAutofit/>
          </a:bodyPr>
          <a:lstStyle/>
          <a:p>
            <a:r>
              <a:rPr lang="en-IE" sz="4000" b="1" i="1" dirty="0">
                <a:solidFill>
                  <a:schemeClr val="bg1"/>
                </a:solidFill>
                <a:latin typeface="Century Schoolbook" pitchFamily="18" charset="0"/>
                <a:cs typeface="Arial" pitchFamily="34" charset="0"/>
              </a:rPr>
              <a:t>Tips for Writing Better Charters for Exploratory Testing Sessions</a:t>
            </a:r>
            <a:endParaRPr lang="en-GB" sz="4000" b="1" i="1" dirty="0">
              <a:solidFill>
                <a:schemeClr val="bg1"/>
              </a:solidFill>
              <a:latin typeface="Century Schoolbook" pitchFamily="18" charset="0"/>
            </a:endParaRPr>
          </a:p>
        </p:txBody>
      </p:sp>
      <p:sp>
        <p:nvSpPr>
          <p:cNvPr id="3" name="Subtitle 2"/>
          <p:cNvSpPr>
            <a:spLocks noGrp="1"/>
          </p:cNvSpPr>
          <p:nvPr>
            <p:ph type="subTitle" idx="1"/>
          </p:nvPr>
        </p:nvSpPr>
        <p:spPr>
          <a:xfrm>
            <a:off x="1547664" y="3406226"/>
            <a:ext cx="7128792" cy="2903093"/>
          </a:xfrm>
        </p:spPr>
        <p:txBody>
          <a:bodyPr>
            <a:normAutofit fontScale="85000" lnSpcReduction="20000"/>
          </a:bodyPr>
          <a:lstStyle/>
          <a:p>
            <a:r>
              <a:rPr lang="en-IE" sz="2600" b="1" dirty="0" smtClean="0">
                <a:solidFill>
                  <a:srgbClr val="38ACEC"/>
                </a:solidFill>
                <a:latin typeface="+mj-lt"/>
              </a:rPr>
              <a:t>Michael Kelly, DeveloperTown</a:t>
            </a:r>
            <a:endParaRPr lang="en-IE" sz="2600" b="1" dirty="0" smtClean="0">
              <a:solidFill>
                <a:srgbClr val="38ACEC"/>
              </a:solidFill>
              <a:latin typeface="+mj-lt"/>
            </a:endParaRPr>
          </a:p>
          <a:p>
            <a:endParaRPr lang="en-IE" sz="2600" b="1" dirty="0" smtClean="0">
              <a:solidFill>
                <a:srgbClr val="0070C0"/>
              </a:solidFill>
              <a:latin typeface="+mj-lt"/>
            </a:endParaRPr>
          </a:p>
          <a:p>
            <a:pPr algn="l"/>
            <a:r>
              <a:rPr lang="en-IE" sz="2600" dirty="0">
                <a:solidFill>
                  <a:schemeClr val="tx1"/>
                </a:solidFill>
                <a:latin typeface="+mj-lt"/>
              </a:rPr>
              <a:t>Mike Kelly is a </a:t>
            </a:r>
            <a:r>
              <a:rPr lang="en-IE" sz="2600" dirty="0" smtClean="0">
                <a:solidFill>
                  <a:schemeClr val="tx1"/>
                </a:solidFill>
                <a:latin typeface="+mj-lt"/>
              </a:rPr>
              <a:t>managing partner </a:t>
            </a:r>
            <a:r>
              <a:rPr lang="en-IE" sz="2600" dirty="0">
                <a:solidFill>
                  <a:schemeClr val="tx1"/>
                </a:solidFill>
                <a:latin typeface="+mj-lt"/>
              </a:rPr>
              <a:t>at DeveloperTown, a venture development firm. </a:t>
            </a:r>
            <a:r>
              <a:rPr lang="en-IE" sz="2600" dirty="0" smtClean="0">
                <a:solidFill>
                  <a:schemeClr val="tx1"/>
                </a:solidFill>
                <a:latin typeface="+mj-lt"/>
              </a:rPr>
              <a:t>Mike </a:t>
            </a:r>
            <a:r>
              <a:rPr lang="en-IE" sz="2600" dirty="0">
                <a:solidFill>
                  <a:schemeClr val="tx1"/>
                </a:solidFill>
                <a:latin typeface="+mj-lt"/>
              </a:rPr>
              <a:t>is a contributing author to “How to Reduce the Cost of Software </a:t>
            </a:r>
            <a:r>
              <a:rPr lang="en-IE" sz="2600" dirty="0" smtClean="0">
                <a:solidFill>
                  <a:schemeClr val="tx1"/>
                </a:solidFill>
                <a:latin typeface="+mj-lt"/>
              </a:rPr>
              <a:t>Testing”, is a </a:t>
            </a:r>
            <a:r>
              <a:rPr lang="en-IE" sz="2600" dirty="0">
                <a:solidFill>
                  <a:schemeClr val="tx1"/>
                </a:solidFill>
                <a:latin typeface="+mj-lt"/>
              </a:rPr>
              <a:t>past director and president for the Association for Software </a:t>
            </a:r>
            <a:r>
              <a:rPr lang="en-IE" sz="2600" dirty="0" smtClean="0">
                <a:solidFill>
                  <a:schemeClr val="tx1"/>
                </a:solidFill>
                <a:latin typeface="+mj-lt"/>
              </a:rPr>
              <a:t>Testing, </a:t>
            </a:r>
            <a:r>
              <a:rPr lang="en-IE" sz="2600" dirty="0">
                <a:solidFill>
                  <a:schemeClr val="tx1"/>
                </a:solidFill>
                <a:latin typeface="+mj-lt"/>
              </a:rPr>
              <a:t>and a co-founder of the Indianapolis Workshops on Software Testing, a series of ongoing meetings on topics in software testing</a:t>
            </a:r>
            <a:r>
              <a:rPr lang="en-IE" sz="2600" dirty="0" smtClean="0">
                <a:solidFill>
                  <a:schemeClr val="tx1"/>
                </a:solidFill>
                <a:latin typeface="+mj-lt"/>
              </a:rPr>
              <a:t>.</a:t>
            </a:r>
            <a:endParaRPr lang="en-IE" sz="5100" b="1" dirty="0" smtClean="0">
              <a:solidFill>
                <a:srgbClr val="0070C0"/>
              </a:solidFill>
            </a:endParaRPr>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7" name="Picture 6"/>
          <p:cNvPicPr>
            <a:picLocks noChangeAspect="1"/>
          </p:cNvPicPr>
          <p:nvPr/>
        </p:nvPicPr>
        <p:blipFill>
          <a:blip r:embed="rId5"/>
          <a:stretch>
            <a:fillRect/>
          </a:stretch>
        </p:blipFill>
        <p:spPr>
          <a:xfrm>
            <a:off x="179512" y="4149080"/>
            <a:ext cx="1296144" cy="1296144"/>
          </a:xfrm>
          <a:prstGeom prst="rect">
            <a:avLst/>
          </a:prstGeom>
        </p:spPr>
      </p:pic>
    </p:spTree>
    <p:extLst>
      <p:ext uri="{BB962C8B-B14F-4D97-AF65-F5344CB8AC3E}">
        <p14:creationId xmlns:p14="http://schemas.microsoft.com/office/powerpoint/2010/main" val="39712541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Risk and Coverage</a:t>
            </a:r>
            <a:br>
              <a:rPr lang="en-US" sz="4000" b="1" cap="all" dirty="0" smtClean="0"/>
            </a:br>
            <a:r>
              <a:rPr lang="en-US" sz="4000" b="1" cap="all" dirty="0" smtClean="0"/>
              <a:t>Knowledge Base</a:t>
            </a:r>
            <a:endParaRPr lang="en-US" sz="4000" b="1" cap="all" dirty="0"/>
          </a:p>
        </p:txBody>
      </p:sp>
      <p:sp>
        <p:nvSpPr>
          <p:cNvPr id="17" name="Content Placeholder 16"/>
          <p:cNvSpPr>
            <a:spLocks noGrp="1"/>
          </p:cNvSpPr>
          <p:nvPr>
            <p:ph idx="1"/>
          </p:nvPr>
        </p:nvSpPr>
        <p:spPr>
          <a:xfrm>
            <a:off x="457200" y="1628800"/>
            <a:ext cx="8229600" cy="4525963"/>
          </a:xfrm>
        </p:spPr>
        <p:txBody>
          <a:bodyPr>
            <a:normAutofit fontScale="92500" lnSpcReduction="20000"/>
          </a:bodyPr>
          <a:lstStyle/>
          <a:p>
            <a:pPr marL="0" indent="0">
              <a:buNone/>
            </a:pPr>
            <a:r>
              <a:rPr lang="en-US" dirty="0" smtClean="0">
                <a:solidFill>
                  <a:schemeClr val="bg1">
                    <a:lumMod val="50000"/>
                  </a:schemeClr>
                </a:solidFill>
              </a:rPr>
              <a:t>As a team, build out a wiki detailing the nuance of various coverage areas and specific areas of risk. </a:t>
            </a:r>
          </a:p>
          <a:p>
            <a:pPr marL="0" indent="0">
              <a:buNone/>
            </a:pPr>
            <a:endParaRPr lang="en-US" dirty="0" smtClean="0">
              <a:solidFill>
                <a:schemeClr val="bg1">
                  <a:lumMod val="50000"/>
                </a:schemeClr>
              </a:solidFill>
            </a:endParaRPr>
          </a:p>
          <a:p>
            <a:pPr marL="0" indent="0">
              <a:buNone/>
            </a:pPr>
            <a:r>
              <a:rPr lang="en-US" dirty="0" smtClean="0">
                <a:solidFill>
                  <a:schemeClr val="bg1">
                    <a:lumMod val="50000"/>
                  </a:schemeClr>
                </a:solidFill>
              </a:rPr>
              <a:t>Commonly captured items will include: </a:t>
            </a:r>
          </a:p>
          <a:p>
            <a:r>
              <a:rPr lang="en-US" dirty="0">
                <a:solidFill>
                  <a:schemeClr val="bg1">
                    <a:lumMod val="50000"/>
                  </a:schemeClr>
                </a:solidFill>
              </a:rPr>
              <a:t>Detailed feature listings/checklists </a:t>
            </a:r>
          </a:p>
          <a:p>
            <a:r>
              <a:rPr lang="en-US" dirty="0">
                <a:solidFill>
                  <a:schemeClr val="bg1">
                    <a:lumMod val="50000"/>
                  </a:schemeClr>
                </a:solidFill>
              </a:rPr>
              <a:t>Integration points and data flow </a:t>
            </a:r>
          </a:p>
          <a:p>
            <a:r>
              <a:rPr lang="en-US" dirty="0" smtClean="0">
                <a:solidFill>
                  <a:schemeClr val="bg1">
                    <a:lumMod val="50000"/>
                  </a:schemeClr>
                </a:solidFill>
              </a:rPr>
              <a:t>Example and common test data / test beds</a:t>
            </a:r>
          </a:p>
          <a:p>
            <a:r>
              <a:rPr lang="en-US" dirty="0" smtClean="0">
                <a:solidFill>
                  <a:schemeClr val="bg1">
                    <a:lumMod val="50000"/>
                  </a:schemeClr>
                </a:solidFill>
              </a:rPr>
              <a:t>Known issues/gotchas </a:t>
            </a:r>
          </a:p>
          <a:p>
            <a:r>
              <a:rPr lang="en-US" dirty="0" smtClean="0">
                <a:solidFill>
                  <a:schemeClr val="bg1">
                    <a:lumMod val="50000"/>
                  </a:schemeClr>
                </a:solidFill>
              </a:rPr>
              <a:t>Application-specific or feature-specific test techniques </a:t>
            </a: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20220226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Compare </a:t>
            </a:r>
            <a:br>
              <a:rPr lang="en-US" sz="4000" b="1" cap="all" dirty="0" smtClean="0"/>
            </a:br>
            <a:r>
              <a:rPr lang="en-US" sz="4000" b="1" cap="all" dirty="0" smtClean="0"/>
              <a:t>Missions</a:t>
            </a:r>
            <a:endParaRPr lang="en-US" sz="4000" b="1" cap="all" dirty="0"/>
          </a:p>
        </p:txBody>
      </p:sp>
      <p:sp>
        <p:nvSpPr>
          <p:cNvPr id="17" name="Content Placeholder 16"/>
          <p:cNvSpPr>
            <a:spLocks noGrp="1"/>
          </p:cNvSpPr>
          <p:nvPr>
            <p:ph idx="1"/>
          </p:nvPr>
        </p:nvSpPr>
        <p:spPr>
          <a:xfrm>
            <a:off x="457200" y="1628800"/>
            <a:ext cx="8229600" cy="4525963"/>
          </a:xfrm>
        </p:spPr>
        <p:txBody>
          <a:bodyPr>
            <a:normAutofit/>
          </a:bodyPr>
          <a:lstStyle/>
          <a:p>
            <a:endParaRPr lang="en-US" dirty="0" smtClean="0">
              <a:solidFill>
                <a:schemeClr val="bg1">
                  <a:lumMod val="50000"/>
                </a:schemeClr>
              </a:solidFill>
            </a:endParaRPr>
          </a:p>
          <a:p>
            <a:r>
              <a:rPr lang="en-US" dirty="0" smtClean="0">
                <a:solidFill>
                  <a:schemeClr val="bg1">
                    <a:lumMod val="50000"/>
                  </a:schemeClr>
                </a:solidFill>
              </a:rPr>
              <a:t>Test </a:t>
            </a:r>
            <a:r>
              <a:rPr lang="en-US" dirty="0">
                <a:solidFill>
                  <a:schemeClr val="bg1">
                    <a:lumMod val="50000"/>
                  </a:schemeClr>
                </a:solidFill>
              </a:rPr>
              <a:t>feature X</a:t>
            </a:r>
          </a:p>
          <a:p>
            <a:r>
              <a:rPr lang="en-US" dirty="0">
                <a:solidFill>
                  <a:schemeClr val="bg1">
                    <a:lumMod val="50000"/>
                  </a:schemeClr>
                </a:solidFill>
              </a:rPr>
              <a:t>Stress test feature X</a:t>
            </a:r>
          </a:p>
          <a:p>
            <a:r>
              <a:rPr lang="en-US" dirty="0">
                <a:solidFill>
                  <a:schemeClr val="bg1">
                    <a:lumMod val="50000"/>
                  </a:schemeClr>
                </a:solidFill>
              </a:rPr>
              <a:t>Performance test feature X</a:t>
            </a:r>
          </a:p>
          <a:p>
            <a:endParaRPr lang="en-US" dirty="0"/>
          </a:p>
          <a:p>
            <a:pPr marL="0" indent="0">
              <a:buNone/>
            </a:pPr>
            <a:r>
              <a:rPr lang="en-US" dirty="0">
                <a:solidFill>
                  <a:srgbClr val="000090"/>
                </a:solidFill>
              </a:rPr>
              <a:t>What’s the difference? </a:t>
            </a:r>
            <a:endParaRPr lang="en-US" dirty="0">
              <a:solidFill>
                <a:srgbClr val="000090"/>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18774334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575050" y="1412776"/>
            <a:ext cx="5111750" cy="4713387"/>
          </a:xfrm>
        </p:spPr>
        <p:txBody>
          <a:bodyPr>
            <a:normAutofit/>
          </a:bodyPr>
          <a:lstStyle/>
          <a:p>
            <a:pPr marL="0" indent="0" algn="ctr">
              <a:buNone/>
            </a:pPr>
            <a:endParaRPr lang="en-US" dirty="0" smtClean="0"/>
          </a:p>
          <a:p>
            <a:pPr marL="0" indent="0" algn="ctr">
              <a:buNone/>
            </a:pPr>
            <a:endParaRPr lang="en-US" dirty="0" smtClean="0"/>
          </a:p>
          <a:p>
            <a:pPr marL="0" indent="0" algn="ctr">
              <a:buNone/>
            </a:pPr>
            <a:r>
              <a:rPr lang="en-US" dirty="0" smtClean="0">
                <a:solidFill>
                  <a:srgbClr val="7F7F7F"/>
                </a:solidFill>
              </a:rPr>
              <a:t>My </a:t>
            </a:r>
            <a:r>
              <a:rPr lang="en-US" dirty="0">
                <a:solidFill>
                  <a:srgbClr val="7F7F7F"/>
                </a:solidFill>
              </a:rPr>
              <a:t>mission is to test </a:t>
            </a:r>
            <a:endParaRPr lang="en-US" dirty="0" smtClean="0">
              <a:solidFill>
                <a:srgbClr val="7F7F7F"/>
              </a:solidFill>
            </a:endParaRPr>
          </a:p>
          <a:p>
            <a:pPr marL="0" indent="0" algn="ctr">
              <a:buNone/>
            </a:pPr>
            <a:r>
              <a:rPr lang="en-US" dirty="0" smtClean="0">
                <a:solidFill>
                  <a:srgbClr val="000090"/>
                </a:solidFill>
              </a:rPr>
              <a:t>&lt;</a:t>
            </a:r>
            <a:r>
              <a:rPr lang="en-US" dirty="0">
                <a:solidFill>
                  <a:srgbClr val="000090"/>
                </a:solidFill>
              </a:rPr>
              <a:t>insert risk here&gt; </a:t>
            </a:r>
            <a:r>
              <a:rPr lang="en-US" dirty="0">
                <a:solidFill>
                  <a:srgbClr val="7F7F7F"/>
                </a:solidFill>
              </a:rPr>
              <a:t>for </a:t>
            </a:r>
            <a:endParaRPr lang="en-US" dirty="0" smtClean="0">
              <a:solidFill>
                <a:srgbClr val="7F7F7F"/>
              </a:solidFill>
            </a:endParaRPr>
          </a:p>
          <a:p>
            <a:pPr marL="0" indent="0" algn="ctr">
              <a:buNone/>
            </a:pPr>
            <a:r>
              <a:rPr lang="en-US" dirty="0" smtClean="0">
                <a:solidFill>
                  <a:srgbClr val="000090"/>
                </a:solidFill>
              </a:rPr>
              <a:t>&lt;</a:t>
            </a:r>
            <a:r>
              <a:rPr lang="en-US" dirty="0">
                <a:solidFill>
                  <a:srgbClr val="000090"/>
                </a:solidFill>
              </a:rPr>
              <a:t>insert coverage here</a:t>
            </a:r>
            <a:r>
              <a:rPr lang="en-US" dirty="0" smtClean="0">
                <a:solidFill>
                  <a:srgbClr val="000090"/>
                </a:solidFill>
              </a:rPr>
              <a:t>&gt;</a:t>
            </a:r>
            <a:endParaRPr lang="en-US" dirty="0">
              <a:solidFill>
                <a:srgbClr val="7F7F7F"/>
              </a:solidFill>
            </a:endParaRPr>
          </a:p>
        </p:txBody>
      </p:sp>
      <p:sp>
        <p:nvSpPr>
          <p:cNvPr id="2" name="Text Placeholder 1"/>
          <p:cNvSpPr>
            <a:spLocks noGrp="1"/>
          </p:cNvSpPr>
          <p:nvPr>
            <p:ph type="body" sz="half" idx="2"/>
          </p:nvPr>
        </p:nvSpPr>
        <p:spPr>
          <a:xfrm>
            <a:off x="457200" y="1258217"/>
            <a:ext cx="3008313" cy="4835079"/>
          </a:xfrm>
          <a:solidFill>
            <a:schemeClr val="accent1">
              <a:lumMod val="20000"/>
              <a:lumOff val="80000"/>
            </a:schemeClr>
          </a:solidFill>
        </p:spPr>
        <p:txBody>
          <a:bodyPr>
            <a:noAutofit/>
          </a:bodyPr>
          <a:lstStyle/>
          <a:p>
            <a:r>
              <a:rPr lang="en-US" sz="1800" dirty="0"/>
              <a:t>Some examples</a:t>
            </a:r>
            <a:r>
              <a:rPr lang="en-US" sz="1800" dirty="0" smtClean="0"/>
              <a:t>:</a:t>
            </a:r>
          </a:p>
          <a:p>
            <a:endParaRPr lang="en-US" sz="1000" dirty="0"/>
          </a:p>
          <a:p>
            <a:r>
              <a:rPr lang="en-US" sz="1800" dirty="0"/>
              <a:t>• My mission is to test </a:t>
            </a:r>
            <a:r>
              <a:rPr lang="en-US" sz="1800" dirty="0" smtClean="0"/>
              <a:t>for various </a:t>
            </a:r>
            <a:r>
              <a:rPr lang="en-US" sz="1800" dirty="0"/>
              <a:t>boundary </a:t>
            </a:r>
            <a:r>
              <a:rPr lang="en-US" sz="1800" dirty="0" smtClean="0"/>
              <a:t>errors for </a:t>
            </a:r>
            <a:r>
              <a:rPr lang="en-US" sz="1800" dirty="0"/>
              <a:t>Microsoft </a:t>
            </a:r>
            <a:r>
              <a:rPr lang="en-US" sz="1800" dirty="0" smtClean="0"/>
              <a:t>Word’s bullets </a:t>
            </a:r>
            <a:r>
              <a:rPr lang="en-US" sz="1800" dirty="0"/>
              <a:t>and </a:t>
            </a:r>
            <a:r>
              <a:rPr lang="en-US" sz="1800" dirty="0" smtClean="0"/>
              <a:t>numbering feature</a:t>
            </a:r>
            <a:r>
              <a:rPr lang="en-US" sz="1800" dirty="0"/>
              <a:t>.</a:t>
            </a:r>
          </a:p>
          <a:p>
            <a:endParaRPr lang="en-US" sz="1000" dirty="0" smtClean="0"/>
          </a:p>
          <a:p>
            <a:r>
              <a:rPr lang="en-US" sz="1800" dirty="0" smtClean="0"/>
              <a:t>• </a:t>
            </a:r>
            <a:r>
              <a:rPr lang="en-US" sz="1800" dirty="0"/>
              <a:t>My mission is to test </a:t>
            </a:r>
            <a:r>
              <a:rPr lang="en-US" sz="1800" dirty="0" smtClean="0"/>
              <a:t>for accurate </a:t>
            </a:r>
            <a:r>
              <a:rPr lang="en-US" sz="1800" dirty="0"/>
              <a:t>error </a:t>
            </a:r>
            <a:r>
              <a:rPr lang="en-US" sz="1800" dirty="0" smtClean="0"/>
              <a:t>messaging pop</a:t>
            </a:r>
            <a:r>
              <a:rPr lang="en-US" sz="1800" dirty="0"/>
              <a:t>-ups for Ford </a:t>
            </a:r>
            <a:r>
              <a:rPr lang="en-US" sz="1800" dirty="0" smtClean="0"/>
              <a:t>Motor Vehicle's </a:t>
            </a:r>
            <a:r>
              <a:rPr lang="en-US" sz="1800" dirty="0"/>
              <a:t>Build and Price</a:t>
            </a:r>
          </a:p>
          <a:p>
            <a:r>
              <a:rPr lang="en-US" sz="1800" dirty="0"/>
              <a:t>website.</a:t>
            </a:r>
          </a:p>
          <a:p>
            <a:endParaRPr lang="en-US" sz="1000" dirty="0" smtClean="0"/>
          </a:p>
          <a:p>
            <a:r>
              <a:rPr lang="en-US" sz="1800" dirty="0" smtClean="0"/>
              <a:t>• </a:t>
            </a:r>
            <a:r>
              <a:rPr lang="en-US" sz="1800" dirty="0"/>
              <a:t>My mission is to test </a:t>
            </a:r>
            <a:r>
              <a:rPr lang="en-US" sz="1800" dirty="0" smtClean="0"/>
              <a:t>for SQL injection vulnerabilities for application </a:t>
            </a:r>
            <a:r>
              <a:rPr lang="en-US" sz="1800" dirty="0"/>
              <a:t>login </a:t>
            </a:r>
            <a:r>
              <a:rPr lang="en-US" sz="1800" dirty="0" smtClean="0"/>
              <a:t>and administration </a:t>
            </a:r>
            <a:r>
              <a:rPr lang="en-US" sz="1800" dirty="0"/>
              <a:t>screens.</a:t>
            </a:r>
            <a:endParaRPr lang="en-US" sz="18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1" name="Title 22"/>
          <p:cNvSpPr txBox="1">
            <a:spLocks/>
          </p:cNvSpPr>
          <p:nvPr/>
        </p:nvSpPr>
        <p:spPr>
          <a:xfrm>
            <a:off x="457200" y="274638"/>
            <a:ext cx="8229600" cy="11430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US" sz="4000" cap="all" dirty="0" smtClean="0"/>
              <a:t>Charter </a:t>
            </a:r>
          </a:p>
          <a:p>
            <a:pPr algn="r"/>
            <a:r>
              <a:rPr lang="en-US" sz="4000" cap="all" dirty="0" smtClean="0"/>
              <a:t>Template</a:t>
            </a:r>
            <a:endParaRPr lang="en-US" sz="4000" cap="all" dirty="0"/>
          </a:p>
        </p:txBody>
      </p:sp>
    </p:spTree>
    <p:extLst>
      <p:ext uri="{BB962C8B-B14F-4D97-AF65-F5344CB8AC3E}">
        <p14:creationId xmlns:p14="http://schemas.microsoft.com/office/powerpoint/2010/main" val="24812269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2" y="980728"/>
            <a:ext cx="946448" cy="5145435"/>
          </a:xfrm>
        </p:spPr>
        <p:txBody>
          <a:bodyPr>
            <a:noAutofit/>
          </a:bodyPr>
          <a:lstStyle/>
          <a:p>
            <a:r>
              <a:rPr lang="en-US" sz="2800" dirty="0"/>
              <a:t>Kiwanis International App </a:t>
            </a:r>
            <a:r>
              <a:rPr lang="en-US" sz="2800" dirty="0" smtClean="0"/>
              <a:t/>
            </a:r>
            <a:br>
              <a:rPr lang="en-US" sz="2800" dirty="0" smtClean="0"/>
            </a:br>
            <a:r>
              <a:rPr lang="en-US" sz="2000" dirty="0" smtClean="0">
                <a:solidFill>
                  <a:schemeClr val="bg1">
                    <a:lumMod val="50000"/>
                  </a:schemeClr>
                </a:solidFill>
              </a:rPr>
              <a:t>(possible 10 to 15 min charters)</a:t>
            </a:r>
            <a:endParaRPr lang="en-US" sz="2800" dirty="0">
              <a:solidFill>
                <a:schemeClr val="bg1">
                  <a:lumMod val="50000"/>
                </a:schemeClr>
              </a:solidFill>
            </a:endParaRPr>
          </a:p>
        </p:txBody>
      </p:sp>
      <p:sp>
        <p:nvSpPr>
          <p:cNvPr id="9" name="Content Placeholder 8"/>
          <p:cNvSpPr>
            <a:spLocks noGrp="1"/>
          </p:cNvSpPr>
          <p:nvPr>
            <p:ph type="body" orient="vert" idx="1"/>
          </p:nvPr>
        </p:nvSpPr>
        <p:spPr>
          <a:xfrm>
            <a:off x="457200" y="1484784"/>
            <a:ext cx="7355160" cy="4857403"/>
          </a:xfrm>
        </p:spPr>
        <p:txBody>
          <a:bodyPr vert="horz">
            <a:normAutofit/>
          </a:bodyPr>
          <a:lstStyle/>
          <a:p>
            <a:pPr marL="457200" indent="-457200">
              <a:buFont typeface="+mj-lt"/>
              <a:buAutoNum type="arabicPeriod"/>
            </a:pPr>
            <a:r>
              <a:rPr lang="en-US" sz="1800" dirty="0">
                <a:solidFill>
                  <a:srgbClr val="7F7F7F"/>
                </a:solidFill>
              </a:rPr>
              <a:t>Test for boundary related issues related to projects </a:t>
            </a:r>
          </a:p>
          <a:p>
            <a:pPr marL="457200" indent="-457200">
              <a:buFont typeface="+mj-lt"/>
              <a:buAutoNum type="arabicPeriod"/>
            </a:pPr>
            <a:r>
              <a:rPr lang="en-US" sz="1800" dirty="0">
                <a:solidFill>
                  <a:srgbClr val="7F7F7F"/>
                </a:solidFill>
              </a:rPr>
              <a:t>Test for boundary related issues related to project reports </a:t>
            </a:r>
          </a:p>
          <a:p>
            <a:pPr marL="457200" indent="-457200">
              <a:buFont typeface="+mj-lt"/>
              <a:buAutoNum type="arabicPeriod"/>
            </a:pPr>
            <a:r>
              <a:rPr lang="en-US" sz="1800" dirty="0">
                <a:solidFill>
                  <a:srgbClr val="7F7F7F"/>
                </a:solidFill>
              </a:rPr>
              <a:t>Test for deliverability related issues related to project emails</a:t>
            </a:r>
          </a:p>
          <a:p>
            <a:pPr marL="457200" indent="-457200">
              <a:buFont typeface="+mj-lt"/>
              <a:buAutoNum type="arabicPeriod"/>
            </a:pPr>
            <a:r>
              <a:rPr lang="en-US" sz="1800" dirty="0">
                <a:solidFill>
                  <a:srgbClr val="7F7F7F"/>
                </a:solidFill>
              </a:rPr>
              <a:t>Test for data quality issues with clubs available on the app</a:t>
            </a:r>
          </a:p>
          <a:p>
            <a:pPr marL="457200" indent="-457200">
              <a:buFont typeface="+mj-lt"/>
              <a:buAutoNum type="arabicPeriod"/>
            </a:pPr>
            <a:r>
              <a:rPr lang="en-US" sz="1800" dirty="0">
                <a:solidFill>
                  <a:srgbClr val="7F7F7F"/>
                </a:solidFill>
              </a:rPr>
              <a:t>Test for data accuracy issues related to calculations on project reports</a:t>
            </a:r>
          </a:p>
          <a:p>
            <a:pPr marL="457200" indent="-457200">
              <a:buFont typeface="+mj-lt"/>
              <a:buAutoNum type="arabicPeriod"/>
            </a:pPr>
            <a:r>
              <a:rPr lang="en-US" sz="1800" dirty="0">
                <a:solidFill>
                  <a:srgbClr val="7F7F7F"/>
                </a:solidFill>
              </a:rPr>
              <a:t>Test for data accuracy issues related to calculations on service and fundraising summary stats</a:t>
            </a:r>
          </a:p>
          <a:p>
            <a:pPr marL="457200" indent="-457200">
              <a:buFont typeface="+mj-lt"/>
              <a:buAutoNum type="arabicPeriod"/>
            </a:pPr>
            <a:r>
              <a:rPr lang="en-US" sz="1800" dirty="0">
                <a:solidFill>
                  <a:srgbClr val="7F7F7F"/>
                </a:solidFill>
              </a:rPr>
              <a:t>Test for data accuracy issues related to Piggy Bank commitment calculations</a:t>
            </a:r>
          </a:p>
          <a:p>
            <a:pPr marL="457200" indent="-457200">
              <a:buFont typeface="+mj-lt"/>
              <a:buAutoNum type="arabicPeriod"/>
            </a:pPr>
            <a:r>
              <a:rPr lang="en-US" sz="1800" dirty="0">
                <a:solidFill>
                  <a:srgbClr val="7F7F7F"/>
                </a:solidFill>
              </a:rPr>
              <a:t>Perform basic link validation for items in the news feed</a:t>
            </a:r>
          </a:p>
          <a:p>
            <a:pPr marL="457200" indent="-457200">
              <a:buFont typeface="+mj-lt"/>
              <a:buAutoNum type="arabicPeriod"/>
            </a:pPr>
            <a:r>
              <a:rPr lang="en-US" sz="1800" dirty="0">
                <a:solidFill>
                  <a:srgbClr val="7F7F7F"/>
                </a:solidFill>
              </a:rPr>
              <a:t>Perform a copy review of the various descriptive dialogs in the app looking for typos and grammar issues </a:t>
            </a:r>
          </a:p>
          <a:p>
            <a:pPr marL="457200" indent="-457200">
              <a:buFont typeface="+mj-lt"/>
              <a:buAutoNum type="arabicPeriod"/>
            </a:pPr>
            <a:r>
              <a:rPr lang="en-US" sz="1800" dirty="0">
                <a:solidFill>
                  <a:srgbClr val="7F7F7F"/>
                </a:solidFill>
              </a:rPr>
              <a:t>Test for performance related issues related to mapping capabilities</a:t>
            </a:r>
          </a:p>
          <a:p>
            <a:pPr marL="457200" indent="-457200">
              <a:buFont typeface="+mj-lt"/>
              <a:buAutoNum type="arabicPeriod"/>
            </a:pPr>
            <a:r>
              <a:rPr lang="en-US" sz="1800" dirty="0">
                <a:solidFill>
                  <a:srgbClr val="7F7F7F"/>
                </a:solidFill>
              </a:rPr>
              <a:t>Stress test the application to identify conditions that crash the </a:t>
            </a:r>
            <a:r>
              <a:rPr lang="en-US" sz="1800" dirty="0" smtClean="0">
                <a:solidFill>
                  <a:srgbClr val="7F7F7F"/>
                </a:solidFill>
              </a:rPr>
              <a:t>app</a:t>
            </a:r>
            <a:endParaRPr lang="en-US" sz="1800" dirty="0">
              <a:solidFill>
                <a:srgbClr val="7F7F7F"/>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1" name="Title 22"/>
          <p:cNvSpPr txBox="1">
            <a:spLocks/>
          </p:cNvSpPr>
          <p:nvPr/>
        </p:nvSpPr>
        <p:spPr>
          <a:xfrm>
            <a:off x="457200" y="274638"/>
            <a:ext cx="8229600" cy="11430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US" sz="4000" cap="all" dirty="0" smtClean="0"/>
              <a:t>Charter for </a:t>
            </a:r>
          </a:p>
          <a:p>
            <a:pPr algn="r"/>
            <a:r>
              <a:rPr lang="en-US" sz="4000" cap="all" dirty="0" smtClean="0"/>
              <a:t>Smaller Sessions</a:t>
            </a:r>
          </a:p>
        </p:txBody>
      </p:sp>
    </p:spTree>
    <p:extLst>
      <p:ext uri="{BB962C8B-B14F-4D97-AF65-F5344CB8AC3E}">
        <p14:creationId xmlns:p14="http://schemas.microsoft.com/office/powerpoint/2010/main" val="37253769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575050" y="1412776"/>
            <a:ext cx="5111750" cy="4713387"/>
          </a:xfrm>
        </p:spPr>
        <p:txBody>
          <a:bodyPr>
            <a:normAutofit fontScale="77500" lnSpcReduction="20000"/>
          </a:bodyPr>
          <a:lstStyle/>
          <a:p>
            <a:pPr marL="0" indent="0" algn="r">
              <a:buNone/>
            </a:pPr>
            <a:endParaRPr lang="en-US" dirty="0" smtClean="0"/>
          </a:p>
          <a:p>
            <a:pPr marL="0" indent="0" algn="r">
              <a:buNone/>
            </a:pPr>
            <a:r>
              <a:rPr lang="en-US" dirty="0" smtClean="0">
                <a:solidFill>
                  <a:schemeClr val="bg1">
                    <a:lumMod val="50000"/>
                  </a:schemeClr>
                </a:solidFill>
              </a:rPr>
              <a:t>Walk </a:t>
            </a:r>
            <a:r>
              <a:rPr lang="en-US" dirty="0">
                <a:solidFill>
                  <a:schemeClr val="bg1">
                    <a:lumMod val="50000"/>
                  </a:schemeClr>
                </a:solidFill>
              </a:rPr>
              <a:t>your charters </a:t>
            </a:r>
            <a:r>
              <a:rPr lang="en-US" dirty="0">
                <a:solidFill>
                  <a:srgbClr val="000090"/>
                </a:solidFill>
              </a:rPr>
              <a:t>quickly</a:t>
            </a:r>
            <a:r>
              <a:rPr lang="en-US" dirty="0"/>
              <a:t> </a:t>
            </a:r>
            <a:r>
              <a:rPr lang="en-US" dirty="0">
                <a:solidFill>
                  <a:srgbClr val="7F7F7F"/>
                </a:solidFill>
              </a:rPr>
              <a:t>as a team</a:t>
            </a:r>
          </a:p>
          <a:p>
            <a:pPr marL="0" indent="0" algn="r">
              <a:buNone/>
            </a:pPr>
            <a:endParaRPr lang="en-US" dirty="0"/>
          </a:p>
          <a:p>
            <a:pPr marL="0" indent="0" algn="r">
              <a:buNone/>
            </a:pPr>
            <a:endParaRPr lang="en-US" dirty="0"/>
          </a:p>
          <a:p>
            <a:pPr marL="0" indent="0" algn="r">
              <a:buNone/>
            </a:pPr>
            <a:r>
              <a:rPr lang="en-US" dirty="0">
                <a:solidFill>
                  <a:srgbClr val="7F7F7F"/>
                </a:solidFill>
              </a:rPr>
              <a:t>Use</a:t>
            </a:r>
            <a:r>
              <a:rPr lang="en-US" dirty="0"/>
              <a:t> </a:t>
            </a:r>
            <a:r>
              <a:rPr lang="en-US" dirty="0">
                <a:solidFill>
                  <a:srgbClr val="000090"/>
                </a:solidFill>
              </a:rPr>
              <a:t>thumb voting</a:t>
            </a:r>
            <a:r>
              <a:rPr lang="en-US" dirty="0"/>
              <a:t> </a:t>
            </a:r>
            <a:r>
              <a:rPr lang="en-US" dirty="0">
                <a:solidFill>
                  <a:srgbClr val="7F7F7F"/>
                </a:solidFill>
              </a:rPr>
              <a:t>to see if there is agreement around clarity and scope </a:t>
            </a:r>
          </a:p>
          <a:p>
            <a:pPr marL="0" indent="0" algn="r">
              <a:buNone/>
            </a:pPr>
            <a:endParaRPr lang="en-US" dirty="0"/>
          </a:p>
          <a:p>
            <a:pPr marL="0" indent="0" algn="r">
              <a:buNone/>
            </a:pPr>
            <a:endParaRPr lang="en-US" dirty="0"/>
          </a:p>
          <a:p>
            <a:pPr marL="0" indent="0" algn="r">
              <a:buNone/>
            </a:pPr>
            <a:r>
              <a:rPr lang="en-US" dirty="0">
                <a:solidFill>
                  <a:srgbClr val="7F7F7F"/>
                </a:solidFill>
              </a:rPr>
              <a:t>The particularly contentious charters will lead the team to </a:t>
            </a:r>
            <a:r>
              <a:rPr lang="en-US" dirty="0">
                <a:solidFill>
                  <a:srgbClr val="000090"/>
                </a:solidFill>
              </a:rPr>
              <a:t>discussion</a:t>
            </a:r>
            <a:r>
              <a:rPr lang="en-US" dirty="0"/>
              <a:t> </a:t>
            </a:r>
            <a:r>
              <a:rPr lang="en-US" dirty="0">
                <a:solidFill>
                  <a:srgbClr val="7F7F7F"/>
                </a:solidFill>
              </a:rPr>
              <a:t>and </a:t>
            </a:r>
            <a:r>
              <a:rPr lang="en-US" dirty="0" smtClean="0">
                <a:solidFill>
                  <a:srgbClr val="7F7F7F"/>
                </a:solidFill>
              </a:rPr>
              <a:t>debate (and new charters) </a:t>
            </a:r>
            <a:endParaRPr lang="en-US" dirty="0">
              <a:solidFill>
                <a:srgbClr val="7F7F7F"/>
              </a:solidFill>
            </a:endParaRPr>
          </a:p>
        </p:txBody>
      </p:sp>
      <p:sp>
        <p:nvSpPr>
          <p:cNvPr id="2" name="Text Placeholder 1"/>
          <p:cNvSpPr>
            <a:spLocks noGrp="1"/>
          </p:cNvSpPr>
          <p:nvPr>
            <p:ph type="body" sz="half" idx="2"/>
          </p:nvPr>
        </p:nvSpPr>
        <p:spPr>
          <a:xfrm>
            <a:off x="323528" y="1258217"/>
            <a:ext cx="3141985" cy="4835079"/>
          </a:xfrm>
          <a:solidFill>
            <a:schemeClr val="accent1">
              <a:lumMod val="20000"/>
              <a:lumOff val="80000"/>
            </a:schemeClr>
          </a:solidFill>
        </p:spPr>
        <p:txBody>
          <a:bodyPr>
            <a:noAutofit/>
          </a:bodyPr>
          <a:lstStyle/>
          <a:p>
            <a:r>
              <a:rPr lang="en-US" sz="2800" dirty="0" smtClean="0"/>
              <a:t>Thumb Vote 101</a:t>
            </a:r>
          </a:p>
          <a:p>
            <a:endParaRPr lang="en-US" dirty="0" smtClean="0"/>
          </a:p>
          <a:p>
            <a:pPr lvl="2"/>
            <a:r>
              <a:rPr lang="en-US" sz="1800" b="1" dirty="0" smtClean="0"/>
              <a:t>High Priority</a:t>
            </a:r>
          </a:p>
          <a:p>
            <a:pPr lvl="2"/>
            <a:r>
              <a:rPr lang="en-US" sz="1800" dirty="0" smtClean="0"/>
              <a:t>“We need to run this charter.”</a:t>
            </a:r>
          </a:p>
          <a:p>
            <a:pPr lvl="2"/>
            <a:endParaRPr lang="en-US" sz="1200" dirty="0" smtClean="0"/>
          </a:p>
          <a:p>
            <a:pPr lvl="2"/>
            <a:r>
              <a:rPr lang="en-US" sz="1800" b="1" dirty="0" smtClean="0"/>
              <a:t>Medium Priority</a:t>
            </a:r>
          </a:p>
          <a:p>
            <a:pPr lvl="2"/>
            <a:r>
              <a:rPr lang="en-US" sz="1800" dirty="0" smtClean="0"/>
              <a:t>“If we have time, we should run this charter.”</a:t>
            </a:r>
          </a:p>
          <a:p>
            <a:pPr lvl="2"/>
            <a:endParaRPr lang="en-US" sz="1200" dirty="0" smtClean="0"/>
          </a:p>
          <a:p>
            <a:pPr lvl="2"/>
            <a:r>
              <a:rPr lang="en-US" sz="1800" b="1" dirty="0" smtClean="0"/>
              <a:t>Low </a:t>
            </a:r>
            <a:r>
              <a:rPr lang="en-US" sz="1800" b="1" dirty="0"/>
              <a:t>Priority</a:t>
            </a:r>
          </a:p>
          <a:p>
            <a:pPr lvl="2"/>
            <a:r>
              <a:rPr lang="en-US" sz="1800" dirty="0" smtClean="0"/>
              <a:t>“It’s a test, and we could run it, but likely there are better uses of our time.”</a:t>
            </a:r>
            <a:endParaRPr lang="en-US" sz="18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1" name="Title 22"/>
          <p:cNvSpPr txBox="1">
            <a:spLocks/>
          </p:cNvSpPr>
          <p:nvPr/>
        </p:nvSpPr>
        <p:spPr>
          <a:xfrm>
            <a:off x="457200" y="274638"/>
            <a:ext cx="8229600" cy="11430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US" sz="4000" cap="all" dirty="0" smtClean="0"/>
              <a:t>Thumb</a:t>
            </a:r>
          </a:p>
          <a:p>
            <a:pPr algn="r"/>
            <a:r>
              <a:rPr lang="en-US" sz="4000" cap="all" dirty="0" smtClean="0"/>
              <a:t>Vote</a:t>
            </a:r>
          </a:p>
        </p:txBody>
      </p:sp>
      <p:pic>
        <p:nvPicPr>
          <p:cNvPr id="9" name="Picture 8"/>
          <p:cNvPicPr>
            <a:picLocks noChangeAspect="1"/>
          </p:cNvPicPr>
          <p:nvPr/>
        </p:nvPicPr>
        <p:blipFill rotWithShape="1">
          <a:blip r:embed="rId6"/>
          <a:srcRect l="43270" t="43197" r="43051" b="43123"/>
          <a:stretch/>
        </p:blipFill>
        <p:spPr>
          <a:xfrm>
            <a:off x="539552" y="2132856"/>
            <a:ext cx="521208" cy="521208"/>
          </a:xfrm>
          <a:prstGeom prst="rect">
            <a:avLst/>
          </a:prstGeom>
        </p:spPr>
      </p:pic>
      <p:pic>
        <p:nvPicPr>
          <p:cNvPr id="13" name="Picture 12"/>
          <p:cNvPicPr>
            <a:picLocks noChangeAspect="1"/>
          </p:cNvPicPr>
          <p:nvPr/>
        </p:nvPicPr>
        <p:blipFill rotWithShape="1">
          <a:blip r:embed="rId6"/>
          <a:srcRect l="43270" t="43197" r="43051" b="43123"/>
          <a:stretch/>
        </p:blipFill>
        <p:spPr>
          <a:xfrm rot="10800000">
            <a:off x="539553" y="4725144"/>
            <a:ext cx="521208" cy="521208"/>
          </a:xfrm>
          <a:prstGeom prst="rect">
            <a:avLst/>
          </a:prstGeom>
        </p:spPr>
      </p:pic>
      <p:pic>
        <p:nvPicPr>
          <p:cNvPr id="14" name="Picture 13"/>
          <p:cNvPicPr>
            <a:picLocks noChangeAspect="1"/>
          </p:cNvPicPr>
          <p:nvPr/>
        </p:nvPicPr>
        <p:blipFill rotWithShape="1">
          <a:blip r:embed="rId6"/>
          <a:srcRect l="43270" t="43197" r="43051" b="43123"/>
          <a:stretch/>
        </p:blipFill>
        <p:spPr>
          <a:xfrm rot="16200000">
            <a:off x="539552" y="3284984"/>
            <a:ext cx="521208" cy="521208"/>
          </a:xfrm>
          <a:prstGeom prst="rect">
            <a:avLst/>
          </a:prstGeom>
        </p:spPr>
      </p:pic>
    </p:spTree>
    <p:extLst>
      <p:ext uri="{BB962C8B-B14F-4D97-AF65-F5344CB8AC3E}">
        <p14:creationId xmlns:p14="http://schemas.microsoft.com/office/powerpoint/2010/main" val="26623693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Testing </a:t>
            </a:r>
            <a:br>
              <a:rPr lang="en-US" sz="4000" b="1" cap="all" dirty="0" smtClean="0"/>
            </a:br>
            <a:r>
              <a:rPr lang="en-US" sz="4000" b="1" cap="all" dirty="0" smtClean="0"/>
              <a:t>Polarities</a:t>
            </a:r>
            <a:endParaRPr lang="en-US" sz="4000" b="1" cap="all" dirty="0"/>
          </a:p>
        </p:txBody>
      </p:sp>
      <p:sp>
        <p:nvSpPr>
          <p:cNvPr id="17" name="Content Placeholder 16"/>
          <p:cNvSpPr>
            <a:spLocks noGrp="1"/>
          </p:cNvSpPr>
          <p:nvPr>
            <p:ph sz="half" idx="1"/>
          </p:nvPr>
        </p:nvSpPr>
        <p:spPr>
          <a:xfrm>
            <a:off x="3995936" y="1412776"/>
            <a:ext cx="4906888" cy="4968552"/>
          </a:xfrm>
          <a:ln>
            <a:solidFill>
              <a:srgbClr val="4F81BD"/>
            </a:solidFill>
            <a:prstDash val="dash"/>
          </a:ln>
        </p:spPr>
        <p:txBody>
          <a:bodyPr>
            <a:normAutofit fontScale="40000" lnSpcReduction="20000"/>
          </a:bodyPr>
          <a:lstStyle/>
          <a:p>
            <a:pPr marL="0" indent="0">
              <a:buNone/>
            </a:pPr>
            <a:r>
              <a:rPr lang="en-US" sz="3800" b="1" dirty="0" smtClean="0"/>
              <a:t>Example Polarities:</a:t>
            </a:r>
          </a:p>
          <a:p>
            <a:r>
              <a:rPr lang="en-US" sz="3400" dirty="0" smtClean="0"/>
              <a:t>Warming </a:t>
            </a:r>
            <a:r>
              <a:rPr lang="en-US" sz="3400" dirty="0"/>
              <a:t>up vs. cruising vs. </a:t>
            </a:r>
            <a:r>
              <a:rPr lang="en-US" sz="3400" dirty="0" smtClean="0"/>
              <a:t>cooling down</a:t>
            </a:r>
            <a:endParaRPr lang="en-US" sz="3400" dirty="0"/>
          </a:p>
          <a:p>
            <a:r>
              <a:rPr lang="en-US" sz="3400" dirty="0" smtClean="0"/>
              <a:t>Doing </a:t>
            </a:r>
            <a:r>
              <a:rPr lang="en-US" sz="3400" dirty="0"/>
              <a:t>vs. describing</a:t>
            </a:r>
          </a:p>
          <a:p>
            <a:r>
              <a:rPr lang="en-US" sz="3400" dirty="0" smtClean="0"/>
              <a:t>Careful </a:t>
            </a:r>
            <a:r>
              <a:rPr lang="en-US" sz="3400" dirty="0"/>
              <a:t>vs. quick</a:t>
            </a:r>
          </a:p>
          <a:p>
            <a:r>
              <a:rPr lang="en-US" sz="3400" dirty="0" smtClean="0"/>
              <a:t>Data </a:t>
            </a:r>
            <a:r>
              <a:rPr lang="en-US" sz="3400" dirty="0"/>
              <a:t>gathering vs. data analysis</a:t>
            </a:r>
          </a:p>
          <a:p>
            <a:r>
              <a:rPr lang="en-US" sz="3400" dirty="0" smtClean="0"/>
              <a:t>Working </a:t>
            </a:r>
            <a:r>
              <a:rPr lang="en-US" sz="3400" dirty="0"/>
              <a:t>with the product </a:t>
            </a:r>
            <a:r>
              <a:rPr lang="en-US" sz="3400" dirty="0" smtClean="0"/>
              <a:t>vs. reading </a:t>
            </a:r>
            <a:r>
              <a:rPr lang="en-US" sz="3400" dirty="0"/>
              <a:t>about the product</a:t>
            </a:r>
          </a:p>
          <a:p>
            <a:r>
              <a:rPr lang="en-US" sz="3400" dirty="0" smtClean="0"/>
              <a:t>Working </a:t>
            </a:r>
            <a:r>
              <a:rPr lang="en-US" sz="3400" dirty="0"/>
              <a:t>with the product </a:t>
            </a:r>
            <a:r>
              <a:rPr lang="en-US" sz="3400" dirty="0" smtClean="0"/>
              <a:t>vs. working </a:t>
            </a:r>
            <a:r>
              <a:rPr lang="en-US" sz="3400" dirty="0"/>
              <a:t>with the developer</a:t>
            </a:r>
          </a:p>
          <a:p>
            <a:r>
              <a:rPr lang="en-US" sz="3400" dirty="0" smtClean="0"/>
              <a:t>Training </a:t>
            </a:r>
            <a:r>
              <a:rPr lang="en-US" sz="3400" dirty="0"/>
              <a:t>(or learning) </a:t>
            </a:r>
            <a:r>
              <a:rPr lang="en-US" sz="3400" dirty="0" smtClean="0"/>
              <a:t>vs. performing</a:t>
            </a:r>
            <a:endParaRPr lang="en-US" sz="3400" dirty="0"/>
          </a:p>
          <a:p>
            <a:r>
              <a:rPr lang="en-US" sz="3400" dirty="0" smtClean="0"/>
              <a:t>Product </a:t>
            </a:r>
            <a:r>
              <a:rPr lang="en-US" sz="3400" dirty="0"/>
              <a:t>focus vs. project focus</a:t>
            </a:r>
          </a:p>
          <a:p>
            <a:r>
              <a:rPr lang="en-US" sz="3400" dirty="0" smtClean="0"/>
              <a:t>Solo </a:t>
            </a:r>
            <a:r>
              <a:rPr lang="en-US" sz="3400" dirty="0"/>
              <a:t>work vs. team effort</a:t>
            </a:r>
          </a:p>
          <a:p>
            <a:r>
              <a:rPr lang="en-US" sz="3400" dirty="0" smtClean="0"/>
              <a:t>Your </a:t>
            </a:r>
            <a:r>
              <a:rPr lang="en-US" sz="3400" dirty="0"/>
              <a:t>ideas vs. other peoples’ ideas</a:t>
            </a:r>
          </a:p>
          <a:p>
            <a:r>
              <a:rPr lang="en-US" sz="3400" dirty="0" smtClean="0"/>
              <a:t>Lab </a:t>
            </a:r>
            <a:r>
              <a:rPr lang="en-US" sz="3400" dirty="0"/>
              <a:t>conditions vs. field conditions</a:t>
            </a:r>
          </a:p>
          <a:p>
            <a:r>
              <a:rPr lang="en-US" sz="3400" dirty="0" smtClean="0"/>
              <a:t>Current </a:t>
            </a:r>
            <a:r>
              <a:rPr lang="en-US" sz="3400" dirty="0"/>
              <a:t>version vs. old versions</a:t>
            </a:r>
          </a:p>
          <a:p>
            <a:r>
              <a:rPr lang="en-US" sz="3400" dirty="0" smtClean="0"/>
              <a:t>Feature </a:t>
            </a:r>
            <a:r>
              <a:rPr lang="en-US" sz="3400" dirty="0"/>
              <a:t>vs. feature</a:t>
            </a:r>
          </a:p>
          <a:p>
            <a:r>
              <a:rPr lang="en-US" sz="3400" dirty="0" smtClean="0"/>
              <a:t>Requirement </a:t>
            </a:r>
            <a:r>
              <a:rPr lang="en-US" sz="3400" dirty="0"/>
              <a:t>vs. requirement</a:t>
            </a:r>
          </a:p>
          <a:p>
            <a:r>
              <a:rPr lang="en-US" sz="3400" dirty="0" smtClean="0"/>
              <a:t>Coverage </a:t>
            </a:r>
            <a:r>
              <a:rPr lang="en-US" sz="3400" dirty="0"/>
              <a:t>vs. oracles</a:t>
            </a:r>
          </a:p>
          <a:p>
            <a:r>
              <a:rPr lang="en-US" sz="3400" dirty="0" smtClean="0"/>
              <a:t>Testing </a:t>
            </a:r>
            <a:r>
              <a:rPr lang="en-US" sz="3400" dirty="0"/>
              <a:t>vs. touring</a:t>
            </a:r>
          </a:p>
          <a:p>
            <a:r>
              <a:rPr lang="en-US" sz="3400" dirty="0" smtClean="0"/>
              <a:t>Individual </a:t>
            </a:r>
            <a:r>
              <a:rPr lang="en-US" sz="3400" dirty="0"/>
              <a:t>tests vs. general </a:t>
            </a:r>
            <a:r>
              <a:rPr lang="en-US" sz="3400" dirty="0" smtClean="0"/>
              <a:t>lab procedures </a:t>
            </a:r>
            <a:r>
              <a:rPr lang="en-US" sz="3400" dirty="0"/>
              <a:t>and infrastructure</a:t>
            </a:r>
          </a:p>
          <a:p>
            <a:r>
              <a:rPr lang="en-US" sz="3400" dirty="0" smtClean="0"/>
              <a:t>Testing </a:t>
            </a:r>
            <a:r>
              <a:rPr lang="en-US" sz="3400" dirty="0"/>
              <a:t>vs. resting</a:t>
            </a:r>
          </a:p>
          <a:p>
            <a:r>
              <a:rPr lang="en-US" sz="3400" dirty="0" smtClean="0"/>
              <a:t>Playful </a:t>
            </a:r>
            <a:r>
              <a:rPr lang="en-US" sz="3400" dirty="0"/>
              <a:t>vs. serious</a:t>
            </a:r>
            <a:endParaRPr lang="en-US" dirty="0">
              <a:solidFill>
                <a:srgbClr val="000090"/>
              </a:solidFill>
            </a:endParaRPr>
          </a:p>
        </p:txBody>
      </p:sp>
      <p:sp>
        <p:nvSpPr>
          <p:cNvPr id="2" name="Content Placeholder 1"/>
          <p:cNvSpPr>
            <a:spLocks noGrp="1"/>
          </p:cNvSpPr>
          <p:nvPr>
            <p:ph sz="half" idx="2"/>
          </p:nvPr>
        </p:nvSpPr>
        <p:spPr>
          <a:xfrm>
            <a:off x="323528" y="1556793"/>
            <a:ext cx="3672408" cy="3024336"/>
          </a:xfrm>
        </p:spPr>
        <p:txBody>
          <a:bodyPr>
            <a:noAutofit/>
          </a:bodyPr>
          <a:lstStyle/>
          <a:p>
            <a:pPr marL="0" indent="0">
              <a:buNone/>
            </a:pPr>
            <a:r>
              <a:rPr lang="en-US" sz="1500" b="1" dirty="0" smtClean="0"/>
              <a:t>The Process:</a:t>
            </a:r>
          </a:p>
          <a:p>
            <a:r>
              <a:rPr lang="en-US" sz="1400" dirty="0" smtClean="0"/>
              <a:t>When </a:t>
            </a:r>
            <a:r>
              <a:rPr lang="en-US" sz="1400" dirty="0"/>
              <a:t>you charter your tests</a:t>
            </a:r>
            <a:r>
              <a:rPr lang="en-US" sz="1400" dirty="0" smtClean="0"/>
              <a:t>, include </a:t>
            </a:r>
            <a:r>
              <a:rPr lang="en-US" sz="1400" dirty="0"/>
              <a:t>polarities explicitly in </a:t>
            </a:r>
            <a:r>
              <a:rPr lang="en-US" sz="1400" dirty="0" smtClean="0"/>
              <a:t>your mission</a:t>
            </a:r>
            <a:r>
              <a:rPr lang="en-US" sz="1400" dirty="0"/>
              <a:t>. </a:t>
            </a:r>
            <a:endParaRPr lang="en-US" sz="1400" dirty="0" smtClean="0"/>
          </a:p>
          <a:p>
            <a:r>
              <a:rPr lang="en-US" sz="1400" dirty="0" smtClean="0"/>
              <a:t>This </a:t>
            </a:r>
            <a:r>
              <a:rPr lang="en-US" sz="1400" dirty="0"/>
              <a:t>practice is </a:t>
            </a:r>
            <a:r>
              <a:rPr lang="en-US" sz="1400" dirty="0" smtClean="0"/>
              <a:t>particularly effective </a:t>
            </a:r>
            <a:r>
              <a:rPr lang="en-US" sz="1400" dirty="0"/>
              <a:t>for shorter test </a:t>
            </a:r>
            <a:r>
              <a:rPr lang="en-US" sz="1400" dirty="0" smtClean="0"/>
              <a:t>charters </a:t>
            </a:r>
            <a:r>
              <a:rPr lang="fr-FR" sz="1400" dirty="0" smtClean="0"/>
              <a:t>(</a:t>
            </a:r>
            <a:r>
              <a:rPr lang="fr-FR" sz="1400" dirty="0"/>
              <a:t>20-30 minutes)</a:t>
            </a:r>
            <a:r>
              <a:rPr lang="fr-FR" sz="1400" dirty="0" smtClean="0"/>
              <a:t>.</a:t>
            </a:r>
            <a:endParaRPr lang="fr-FR" sz="1400" dirty="0"/>
          </a:p>
          <a:p>
            <a:r>
              <a:rPr lang="en-US" sz="1400" dirty="0" smtClean="0"/>
              <a:t>Or, when </a:t>
            </a:r>
            <a:r>
              <a:rPr lang="en-US" sz="1400" dirty="0"/>
              <a:t>you charter, use </a:t>
            </a:r>
            <a:r>
              <a:rPr lang="en-US" sz="1400" dirty="0" smtClean="0"/>
              <a:t>the polarities </a:t>
            </a:r>
            <a:r>
              <a:rPr lang="en-US" sz="1400" dirty="0"/>
              <a:t>to help you identify </a:t>
            </a:r>
            <a:r>
              <a:rPr lang="en-US" sz="1400" dirty="0" smtClean="0"/>
              <a:t>new charter ideas</a:t>
            </a:r>
            <a:endParaRPr lang="en-US" sz="1400" dirty="0"/>
          </a:p>
        </p:txBody>
      </p:sp>
      <p:sp>
        <p:nvSpPr>
          <p:cNvPr id="4" name="Footer Placeholder 3"/>
          <p:cNvSpPr>
            <a:spLocks noGrp="1"/>
          </p:cNvSpPr>
          <p:nvPr>
            <p:ph type="ftr" sz="quarter" idx="11"/>
          </p:nvPr>
        </p:nvSpPr>
        <p:spPr/>
        <p:txBody>
          <a:bodyPr/>
          <a:lstStyle/>
          <a:p>
            <a:r>
              <a:rPr lang="en-GB" dirty="0" err="1" smtClean="0"/>
              <a:t>www.eurostarconferences.com</a:t>
            </a:r>
            <a:endParaRPr lang="en-GB" dirty="0"/>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3" name="Rectangle 2"/>
          <p:cNvSpPr/>
          <p:nvPr/>
        </p:nvSpPr>
        <p:spPr>
          <a:xfrm>
            <a:off x="5310336" y="5805264"/>
            <a:ext cx="3222104" cy="461665"/>
          </a:xfrm>
          <a:prstGeom prst="rect">
            <a:avLst/>
          </a:prstGeom>
        </p:spPr>
        <p:txBody>
          <a:bodyPr wrap="square">
            <a:spAutoFit/>
          </a:bodyPr>
          <a:lstStyle/>
          <a:p>
            <a:r>
              <a:rPr lang="en-US" sz="1200" dirty="0">
                <a:solidFill>
                  <a:srgbClr val="000090"/>
                </a:solidFill>
              </a:rPr>
              <a:t>Source: http://</a:t>
            </a:r>
            <a:r>
              <a:rPr lang="en-US" sz="1200" dirty="0" err="1">
                <a:solidFill>
                  <a:srgbClr val="000090"/>
                </a:solidFill>
              </a:rPr>
              <a:t>www.satisfice.com</a:t>
            </a:r>
            <a:r>
              <a:rPr lang="en-US" sz="1200" dirty="0">
                <a:solidFill>
                  <a:srgbClr val="000090"/>
                </a:solidFill>
              </a:rPr>
              <a:t>/blog/</a:t>
            </a:r>
            <a:r>
              <a:rPr lang="en-US" sz="1200" dirty="0" err="1">
                <a:solidFill>
                  <a:srgbClr val="000090"/>
                </a:solidFill>
              </a:rPr>
              <a:t>wp</a:t>
            </a:r>
            <a:r>
              <a:rPr lang="en-US" sz="1200" dirty="0">
                <a:solidFill>
                  <a:srgbClr val="000090"/>
                </a:solidFill>
              </a:rPr>
              <a:t>-content/uploads/2009/10/et-dynamics22.pdf</a:t>
            </a:r>
            <a:endParaRPr lang="en-US" sz="1200" dirty="0">
              <a:solidFill>
                <a:srgbClr val="000090"/>
              </a:solidFill>
            </a:endParaRPr>
          </a:p>
        </p:txBody>
      </p:sp>
      <p:sp>
        <p:nvSpPr>
          <p:cNvPr id="11" name="Title 1"/>
          <p:cNvSpPr txBox="1">
            <a:spLocks/>
          </p:cNvSpPr>
          <p:nvPr/>
        </p:nvSpPr>
        <p:spPr>
          <a:xfrm>
            <a:off x="395536" y="3422661"/>
            <a:ext cx="3312368" cy="36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500" b="1" cap="all" dirty="0" smtClean="0"/>
              <a:t>In Your Charter:</a:t>
            </a:r>
            <a:endParaRPr lang="en-US" sz="1500" b="1" cap="all" dirty="0"/>
          </a:p>
        </p:txBody>
      </p:sp>
      <p:sp>
        <p:nvSpPr>
          <p:cNvPr id="12" name="Text Placeholder 3"/>
          <p:cNvSpPr txBox="1">
            <a:spLocks/>
          </p:cNvSpPr>
          <p:nvPr/>
        </p:nvSpPr>
        <p:spPr>
          <a:xfrm>
            <a:off x="395536" y="3789040"/>
            <a:ext cx="3312368" cy="8577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dirty="0" smtClean="0"/>
              <a:t>Testing vs. Touring</a:t>
            </a:r>
          </a:p>
          <a:p>
            <a:r>
              <a:rPr lang="en-US" sz="1400" dirty="0" smtClean="0"/>
              <a:t>Feature vs. Feature</a:t>
            </a:r>
          </a:p>
          <a:p>
            <a:r>
              <a:rPr lang="en-US" sz="1400" dirty="0" smtClean="0"/>
              <a:t>Requirement vs. Requirement</a:t>
            </a:r>
          </a:p>
          <a:p>
            <a:endParaRPr lang="en-US" sz="1400" dirty="0"/>
          </a:p>
        </p:txBody>
      </p:sp>
      <p:sp>
        <p:nvSpPr>
          <p:cNvPr id="13" name="Title 1"/>
          <p:cNvSpPr txBox="1">
            <a:spLocks/>
          </p:cNvSpPr>
          <p:nvPr/>
        </p:nvSpPr>
        <p:spPr>
          <a:xfrm>
            <a:off x="395536" y="4797152"/>
            <a:ext cx="3312368" cy="366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500" cap="all" dirty="0" smtClean="0"/>
              <a:t>While Chartering:</a:t>
            </a:r>
            <a:endParaRPr lang="en-US" sz="1500" cap="all" dirty="0"/>
          </a:p>
        </p:txBody>
      </p:sp>
      <p:sp>
        <p:nvSpPr>
          <p:cNvPr id="14" name="Text Placeholder 3"/>
          <p:cNvSpPr txBox="1">
            <a:spLocks/>
          </p:cNvSpPr>
          <p:nvPr/>
        </p:nvSpPr>
        <p:spPr>
          <a:xfrm>
            <a:off x="395536" y="5164057"/>
            <a:ext cx="3312368" cy="8572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Individual Tests vs. General Lab Procedures</a:t>
            </a:r>
          </a:p>
          <a:p>
            <a:r>
              <a:rPr lang="en-US" dirty="0" smtClean="0"/>
              <a:t>Coverage vs. Oracles </a:t>
            </a:r>
          </a:p>
          <a:p>
            <a:r>
              <a:rPr lang="en-US" dirty="0" smtClean="0"/>
              <a:t>Lab Conditions vs. Field Conditions </a:t>
            </a:r>
            <a:endParaRPr lang="en-US" dirty="0"/>
          </a:p>
        </p:txBody>
      </p:sp>
    </p:spTree>
    <p:extLst>
      <p:ext uri="{BB962C8B-B14F-4D97-AF65-F5344CB8AC3E}">
        <p14:creationId xmlns:p14="http://schemas.microsoft.com/office/powerpoint/2010/main" val="14482240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pPr algn="r"/>
            <a:r>
              <a:rPr lang="en-US" sz="4000" b="1" cap="all" dirty="0" smtClean="0"/>
              <a:t>Let Charter</a:t>
            </a:r>
            <a:br>
              <a:rPr lang="en-US" sz="4000" b="1" cap="all" dirty="0" smtClean="0"/>
            </a:br>
            <a:r>
              <a:rPr lang="en-US" sz="4000" b="1" cap="all" dirty="0" smtClean="0"/>
              <a:t>Emerge over time</a:t>
            </a:r>
            <a:endParaRPr lang="en-US" sz="4000" b="1" cap="all"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11" name="Picture 10"/>
          <p:cNvPicPr>
            <a:picLocks noChangeAspect="1"/>
          </p:cNvPicPr>
          <p:nvPr/>
        </p:nvPicPr>
        <p:blipFill>
          <a:blip r:embed="rId6"/>
          <a:stretch>
            <a:fillRect/>
          </a:stretch>
        </p:blipFill>
        <p:spPr>
          <a:xfrm>
            <a:off x="1979712" y="1484784"/>
            <a:ext cx="1152128" cy="1152128"/>
          </a:xfrm>
          <a:prstGeom prst="rect">
            <a:avLst/>
          </a:prstGeom>
        </p:spPr>
      </p:pic>
      <p:pic>
        <p:nvPicPr>
          <p:cNvPr id="13" name="Picture 12"/>
          <p:cNvPicPr>
            <a:picLocks noChangeAspect="1"/>
          </p:cNvPicPr>
          <p:nvPr/>
        </p:nvPicPr>
        <p:blipFill rotWithShape="1">
          <a:blip r:embed="rId7"/>
          <a:srcRect l="38894" t="55650" r="37490" b="8566"/>
          <a:stretch/>
        </p:blipFill>
        <p:spPr>
          <a:xfrm>
            <a:off x="755576" y="3429000"/>
            <a:ext cx="698344" cy="711119"/>
          </a:xfrm>
          <a:prstGeom prst="rect">
            <a:avLst/>
          </a:prstGeom>
        </p:spPr>
      </p:pic>
      <p:pic>
        <p:nvPicPr>
          <p:cNvPr id="19" name="Picture 18"/>
          <p:cNvPicPr>
            <a:picLocks noChangeAspect="1"/>
          </p:cNvPicPr>
          <p:nvPr/>
        </p:nvPicPr>
        <p:blipFill rotWithShape="1">
          <a:blip r:embed="rId7"/>
          <a:srcRect l="38894" t="55650" r="37490" b="8566"/>
          <a:stretch/>
        </p:blipFill>
        <p:spPr>
          <a:xfrm>
            <a:off x="4449720" y="3573016"/>
            <a:ext cx="698344" cy="711119"/>
          </a:xfrm>
          <a:prstGeom prst="rect">
            <a:avLst/>
          </a:prstGeom>
        </p:spPr>
      </p:pic>
      <p:pic>
        <p:nvPicPr>
          <p:cNvPr id="20" name="Picture 19"/>
          <p:cNvPicPr>
            <a:picLocks noChangeAspect="1"/>
          </p:cNvPicPr>
          <p:nvPr/>
        </p:nvPicPr>
        <p:blipFill rotWithShape="1">
          <a:blip r:embed="rId7"/>
          <a:srcRect l="38894" t="55650" r="37490" b="8566"/>
          <a:stretch/>
        </p:blipFill>
        <p:spPr>
          <a:xfrm>
            <a:off x="3729640" y="3221937"/>
            <a:ext cx="698344" cy="711119"/>
          </a:xfrm>
          <a:prstGeom prst="rect">
            <a:avLst/>
          </a:prstGeom>
        </p:spPr>
      </p:pic>
      <p:pic>
        <p:nvPicPr>
          <p:cNvPr id="21" name="Picture 20"/>
          <p:cNvPicPr>
            <a:picLocks noChangeAspect="1"/>
          </p:cNvPicPr>
          <p:nvPr/>
        </p:nvPicPr>
        <p:blipFill rotWithShape="1">
          <a:blip r:embed="rId7"/>
          <a:srcRect l="38894" t="55650" r="37490" b="8566"/>
          <a:stretch/>
        </p:blipFill>
        <p:spPr>
          <a:xfrm>
            <a:off x="4305704" y="2780928"/>
            <a:ext cx="698344" cy="711119"/>
          </a:xfrm>
          <a:prstGeom prst="rect">
            <a:avLst/>
          </a:prstGeom>
        </p:spPr>
      </p:pic>
      <p:pic>
        <p:nvPicPr>
          <p:cNvPr id="14" name="Picture 13"/>
          <p:cNvPicPr>
            <a:picLocks noChangeAspect="1"/>
          </p:cNvPicPr>
          <p:nvPr/>
        </p:nvPicPr>
        <p:blipFill rotWithShape="1">
          <a:blip r:embed="rId8"/>
          <a:srcRect l="31294" t="31229" r="31024" b="33491"/>
          <a:stretch/>
        </p:blipFill>
        <p:spPr>
          <a:xfrm>
            <a:off x="2339752" y="4653136"/>
            <a:ext cx="936104" cy="876480"/>
          </a:xfrm>
          <a:prstGeom prst="rect">
            <a:avLst/>
          </a:prstGeom>
        </p:spPr>
      </p:pic>
      <p:sp>
        <p:nvSpPr>
          <p:cNvPr id="22" name="Bent Arrow 21"/>
          <p:cNvSpPr/>
          <p:nvPr/>
        </p:nvSpPr>
        <p:spPr>
          <a:xfrm rot="16200000" flipH="1">
            <a:off x="737575" y="2186862"/>
            <a:ext cx="1188132" cy="1008112"/>
          </a:xfrm>
          <a:prstGeom prst="bentArrow">
            <a:avLst>
              <a:gd name="adj1" fmla="val 18701"/>
              <a:gd name="adj2" fmla="val 28779"/>
              <a:gd name="adj3" fmla="val 25000"/>
              <a:gd name="adj4" fmla="val 7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10800000" flipH="1">
            <a:off x="971600" y="4293096"/>
            <a:ext cx="1188132" cy="1008112"/>
          </a:xfrm>
          <a:prstGeom prst="bentArrow">
            <a:avLst>
              <a:gd name="adj1" fmla="val 18701"/>
              <a:gd name="adj2" fmla="val 28779"/>
              <a:gd name="adj3" fmla="val 25000"/>
              <a:gd name="adj4" fmla="val 7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rot="5400000" flipH="1">
            <a:off x="3329862" y="4059070"/>
            <a:ext cx="1188132" cy="1008112"/>
          </a:xfrm>
          <a:prstGeom prst="bentArrow">
            <a:avLst>
              <a:gd name="adj1" fmla="val 18701"/>
              <a:gd name="adj2" fmla="val 28779"/>
              <a:gd name="adj3" fmla="val 25000"/>
              <a:gd name="adj4" fmla="val 7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flipH="1">
            <a:off x="3131840" y="1916832"/>
            <a:ext cx="1188132" cy="1008112"/>
          </a:xfrm>
          <a:prstGeom prst="bentArrow">
            <a:avLst>
              <a:gd name="adj1" fmla="val 18701"/>
              <a:gd name="adj2" fmla="val 28779"/>
              <a:gd name="adj3" fmla="val 25000"/>
              <a:gd name="adj4" fmla="val 7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ontent Placeholder 16"/>
          <p:cNvSpPr>
            <a:spLocks noGrp="1"/>
          </p:cNvSpPr>
          <p:nvPr>
            <p:ph idx="1"/>
          </p:nvPr>
        </p:nvSpPr>
        <p:spPr>
          <a:xfrm>
            <a:off x="5425752" y="1700808"/>
            <a:ext cx="3322712" cy="4425355"/>
          </a:xfrm>
        </p:spPr>
        <p:txBody>
          <a:bodyPr>
            <a:normAutofit fontScale="85000" lnSpcReduction="10000"/>
          </a:bodyPr>
          <a:lstStyle/>
          <a:p>
            <a:pPr marL="514350" indent="-514350">
              <a:buFont typeface="+mj-lt"/>
              <a:buAutoNum type="arabicPeriod"/>
            </a:pPr>
            <a:r>
              <a:rPr lang="en-US" dirty="0" smtClean="0">
                <a:solidFill>
                  <a:schemeClr val="bg1">
                    <a:lumMod val="50000"/>
                  </a:schemeClr>
                </a:solidFill>
              </a:rPr>
              <a:t>Pull down a charter for testing</a:t>
            </a:r>
          </a:p>
          <a:p>
            <a:pPr marL="514350" indent="-514350">
              <a:buFont typeface="+mj-lt"/>
              <a:buAutoNum type="arabicPeriod"/>
            </a:pPr>
            <a:r>
              <a:rPr lang="en-US" dirty="0" smtClean="0">
                <a:solidFill>
                  <a:schemeClr val="bg1">
                    <a:lumMod val="50000"/>
                  </a:schemeClr>
                </a:solidFill>
              </a:rPr>
              <a:t>Execute that charter</a:t>
            </a:r>
          </a:p>
          <a:p>
            <a:pPr marL="514350" indent="-514350">
              <a:buFont typeface="+mj-lt"/>
              <a:buAutoNum type="arabicPeriod"/>
            </a:pPr>
            <a:r>
              <a:rPr lang="en-US" dirty="0" smtClean="0">
                <a:solidFill>
                  <a:srgbClr val="7F7F7F"/>
                </a:solidFill>
              </a:rPr>
              <a:t>Debrief</a:t>
            </a:r>
          </a:p>
          <a:p>
            <a:pPr marL="514350" indent="-514350">
              <a:buFont typeface="+mj-lt"/>
              <a:buAutoNum type="arabicPeriod"/>
            </a:pPr>
            <a:r>
              <a:rPr lang="en-US" dirty="0" smtClean="0">
                <a:solidFill>
                  <a:schemeClr val="bg1">
                    <a:lumMod val="50000"/>
                  </a:schemeClr>
                </a:solidFill>
              </a:rPr>
              <a:t>After your debrief, add new charters and reprioritize existing charters</a:t>
            </a:r>
          </a:p>
          <a:p>
            <a:pPr marL="514350" indent="-514350">
              <a:buFont typeface="+mj-lt"/>
              <a:buAutoNum type="arabicPeriod"/>
            </a:pPr>
            <a:r>
              <a:rPr lang="en-US" dirty="0" smtClean="0">
                <a:solidFill>
                  <a:schemeClr val="bg1">
                    <a:lumMod val="50000"/>
                  </a:schemeClr>
                </a:solidFill>
              </a:rPr>
              <a:t>Repeat</a:t>
            </a:r>
            <a:endParaRPr lang="en-US" dirty="0">
              <a:solidFill>
                <a:schemeClr val="bg1">
                  <a:lumMod val="50000"/>
                </a:schemeClr>
              </a:solidFill>
            </a:endParaRPr>
          </a:p>
        </p:txBody>
      </p:sp>
    </p:spTree>
    <p:extLst>
      <p:ext uri="{BB962C8B-B14F-4D97-AF65-F5344CB8AC3E}">
        <p14:creationId xmlns:p14="http://schemas.microsoft.com/office/powerpoint/2010/main" val="16905659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575050" y="1556792"/>
            <a:ext cx="5111750" cy="4569371"/>
          </a:xfrm>
        </p:spPr>
        <p:txBody>
          <a:bodyPr>
            <a:normAutofit fontScale="70000" lnSpcReduction="20000"/>
          </a:bodyPr>
          <a:lstStyle/>
          <a:p>
            <a:pPr marL="0" indent="0">
              <a:buNone/>
            </a:pPr>
            <a:r>
              <a:rPr lang="en-US" dirty="0" smtClean="0">
                <a:solidFill>
                  <a:srgbClr val="7F7F7F"/>
                </a:solidFill>
              </a:rPr>
              <a:t>Time management is critical to chartering.</a:t>
            </a:r>
            <a:endParaRPr lang="en-US" dirty="0">
              <a:solidFill>
                <a:srgbClr val="7F7F7F"/>
              </a:solidFill>
            </a:endParaRPr>
          </a:p>
          <a:p>
            <a:pPr marL="0" indent="0">
              <a:buNone/>
            </a:pPr>
            <a:endParaRPr lang="en-US" dirty="0" smtClean="0">
              <a:solidFill>
                <a:srgbClr val="7F7F7F"/>
              </a:solidFill>
            </a:endParaRPr>
          </a:p>
          <a:p>
            <a:pPr marL="0" indent="0">
              <a:buNone/>
            </a:pPr>
            <a:r>
              <a:rPr lang="en-US" dirty="0" smtClean="0">
                <a:solidFill>
                  <a:srgbClr val="7F7F7F"/>
                </a:solidFill>
              </a:rPr>
              <a:t>Metrics help provide visibility into what’s really happening. Tagging allows for easier metrics gathering.</a:t>
            </a:r>
          </a:p>
          <a:p>
            <a:pPr marL="0" indent="0" algn="ctr">
              <a:buNone/>
            </a:pPr>
            <a:r>
              <a:rPr lang="en-US" dirty="0" smtClean="0">
                <a:solidFill>
                  <a:srgbClr val="7F7F7F"/>
                </a:solidFill>
              </a:rPr>
              <a:t> </a:t>
            </a:r>
          </a:p>
          <a:p>
            <a:pPr marL="0" indent="0">
              <a:buNone/>
            </a:pPr>
            <a:r>
              <a:rPr lang="en-US" dirty="0">
                <a:solidFill>
                  <a:srgbClr val="7F7F7F"/>
                </a:solidFill>
              </a:rPr>
              <a:t>I regularly tag the following:  </a:t>
            </a:r>
          </a:p>
          <a:p>
            <a:r>
              <a:rPr lang="en-US" dirty="0">
                <a:solidFill>
                  <a:srgbClr val="7F7F7F"/>
                </a:solidFill>
              </a:rPr>
              <a:t>bugs or issues for isolation </a:t>
            </a:r>
            <a:r>
              <a:rPr lang="en-US" dirty="0" smtClean="0">
                <a:solidFill>
                  <a:srgbClr val="000090"/>
                </a:solidFill>
              </a:rPr>
              <a:t>(b)</a:t>
            </a:r>
            <a:endParaRPr lang="en-US" dirty="0">
              <a:solidFill>
                <a:srgbClr val="000090"/>
              </a:solidFill>
            </a:endParaRPr>
          </a:p>
          <a:p>
            <a:r>
              <a:rPr lang="en-US" dirty="0">
                <a:solidFill>
                  <a:srgbClr val="7F7F7F"/>
                </a:solidFill>
              </a:rPr>
              <a:t>possible new </a:t>
            </a:r>
            <a:r>
              <a:rPr lang="en-US" dirty="0" smtClean="0">
                <a:solidFill>
                  <a:srgbClr val="7F7F7F"/>
                </a:solidFill>
              </a:rPr>
              <a:t>charters </a:t>
            </a:r>
            <a:r>
              <a:rPr lang="en-US" dirty="0" smtClean="0">
                <a:solidFill>
                  <a:srgbClr val="000090"/>
                </a:solidFill>
              </a:rPr>
              <a:t>(c)</a:t>
            </a:r>
            <a:endParaRPr lang="en-US" dirty="0">
              <a:solidFill>
                <a:srgbClr val="000090"/>
              </a:solidFill>
            </a:endParaRPr>
          </a:p>
          <a:p>
            <a:r>
              <a:rPr lang="en-US" dirty="0">
                <a:solidFill>
                  <a:srgbClr val="7F7F7F"/>
                </a:solidFill>
              </a:rPr>
              <a:t>open questions </a:t>
            </a:r>
            <a:r>
              <a:rPr lang="en-US" dirty="0" smtClean="0">
                <a:solidFill>
                  <a:srgbClr val="000090"/>
                </a:solidFill>
              </a:rPr>
              <a:t>(?)</a:t>
            </a:r>
            <a:endParaRPr lang="en-US" dirty="0">
              <a:solidFill>
                <a:srgbClr val="000090"/>
              </a:solidFill>
            </a:endParaRPr>
          </a:p>
          <a:p>
            <a:r>
              <a:rPr lang="en-US" dirty="0">
                <a:solidFill>
                  <a:srgbClr val="7F7F7F"/>
                </a:solidFill>
              </a:rPr>
              <a:t>tasks for automation </a:t>
            </a:r>
            <a:r>
              <a:rPr lang="en-US" dirty="0" smtClean="0">
                <a:solidFill>
                  <a:srgbClr val="000090"/>
                </a:solidFill>
              </a:rPr>
              <a:t>(a)</a:t>
            </a:r>
            <a:endParaRPr lang="en-US" dirty="0">
              <a:solidFill>
                <a:srgbClr val="000090"/>
              </a:solidFill>
            </a:endParaRPr>
          </a:p>
          <a:p>
            <a:r>
              <a:rPr lang="en-US" dirty="0">
                <a:solidFill>
                  <a:srgbClr val="7F7F7F"/>
                </a:solidFill>
              </a:rPr>
              <a:t>tasks for </a:t>
            </a:r>
            <a:r>
              <a:rPr lang="en-US" dirty="0" smtClean="0">
                <a:solidFill>
                  <a:srgbClr val="7F7F7F"/>
                </a:solidFill>
              </a:rPr>
              <a:t>documentation </a:t>
            </a:r>
            <a:r>
              <a:rPr lang="en-US" dirty="0" smtClean="0">
                <a:solidFill>
                  <a:srgbClr val="000090"/>
                </a:solidFill>
              </a:rPr>
              <a:t>(doc)</a:t>
            </a:r>
            <a:r>
              <a:rPr lang="en-US" dirty="0" smtClean="0">
                <a:solidFill>
                  <a:srgbClr val="7F7F7F"/>
                </a:solidFill>
              </a:rPr>
              <a:t> </a:t>
            </a:r>
            <a:endParaRPr lang="en-US" dirty="0">
              <a:solidFill>
                <a:srgbClr val="7F7F7F"/>
              </a:solidFill>
            </a:endParaRPr>
          </a:p>
          <a:p>
            <a:r>
              <a:rPr lang="en-US" dirty="0">
                <a:solidFill>
                  <a:srgbClr val="7F7F7F"/>
                </a:solidFill>
              </a:rPr>
              <a:t>setup, testing, </a:t>
            </a:r>
            <a:r>
              <a:rPr lang="en-US" dirty="0" smtClean="0">
                <a:solidFill>
                  <a:srgbClr val="7F7F7F"/>
                </a:solidFill>
              </a:rPr>
              <a:t>investigation </a:t>
            </a:r>
            <a:r>
              <a:rPr lang="en-US" dirty="0" smtClean="0">
                <a:solidFill>
                  <a:srgbClr val="000090"/>
                </a:solidFill>
              </a:rPr>
              <a:t>#...</a:t>
            </a:r>
            <a:endParaRPr lang="en-US" dirty="0">
              <a:solidFill>
                <a:srgbClr val="000090"/>
              </a:solidFill>
            </a:endParaRPr>
          </a:p>
        </p:txBody>
      </p:sp>
      <p:sp>
        <p:nvSpPr>
          <p:cNvPr id="2" name="Text Placeholder 1"/>
          <p:cNvSpPr>
            <a:spLocks noGrp="1"/>
          </p:cNvSpPr>
          <p:nvPr>
            <p:ph type="body" sz="half" idx="2"/>
          </p:nvPr>
        </p:nvSpPr>
        <p:spPr>
          <a:xfrm>
            <a:off x="457200" y="1258217"/>
            <a:ext cx="3008313" cy="4835079"/>
          </a:xfrm>
          <a:solidFill>
            <a:schemeClr val="accent1">
              <a:lumMod val="20000"/>
              <a:lumOff val="80000"/>
            </a:schemeClr>
          </a:solidFill>
        </p:spPr>
        <p:txBody>
          <a:bodyPr>
            <a:noAutofit/>
          </a:bodyPr>
          <a:lstStyle/>
          <a:p>
            <a:r>
              <a:rPr lang="en-US" sz="1800" dirty="0"/>
              <a:t>Some examples</a:t>
            </a:r>
            <a:r>
              <a:rPr lang="en-US" sz="1800" dirty="0" smtClean="0"/>
              <a:t>:</a:t>
            </a:r>
            <a:endParaRPr lang="en-US" sz="1800" dirty="0"/>
          </a:p>
          <a:p>
            <a:pPr marL="285750" lvl="0" indent="-285750">
              <a:buFont typeface="Arial"/>
              <a:buChar char="•"/>
            </a:pPr>
            <a:r>
              <a:rPr lang="en-US" sz="1800" dirty="0" smtClean="0"/>
              <a:t>Actual execution time vs.  estimated time</a:t>
            </a:r>
          </a:p>
          <a:p>
            <a:pPr marL="285750" lvl="0" indent="-285750">
              <a:buFont typeface="Arial"/>
              <a:buChar char="•"/>
            </a:pPr>
            <a:r>
              <a:rPr lang="en-US" sz="1800" dirty="0" smtClean="0"/>
              <a:t>Confidence factor of tester on their coverage of the stated risks</a:t>
            </a:r>
          </a:p>
          <a:p>
            <a:pPr marL="285750" lvl="0" indent="-285750">
              <a:buFont typeface="Arial"/>
              <a:buChar char="•"/>
            </a:pPr>
            <a:r>
              <a:rPr lang="en-US" sz="1800" dirty="0" smtClean="0"/>
              <a:t>Number of follow up charters resulting from lack of time </a:t>
            </a:r>
          </a:p>
          <a:p>
            <a:pPr marL="285750" lvl="0" indent="-285750">
              <a:buFont typeface="Arial"/>
              <a:buChar char="•"/>
            </a:pPr>
            <a:r>
              <a:rPr lang="en-US" sz="1800" dirty="0" smtClean="0"/>
              <a:t>Percentage </a:t>
            </a:r>
            <a:r>
              <a:rPr lang="en-US" sz="1800" dirty="0"/>
              <a:t>of session time spent setting up for </a:t>
            </a:r>
            <a:r>
              <a:rPr lang="en-US" sz="1800" dirty="0" smtClean="0"/>
              <a:t>testing</a:t>
            </a:r>
          </a:p>
          <a:p>
            <a:pPr marL="285750" lvl="0" indent="-285750">
              <a:buFont typeface="Arial"/>
              <a:buChar char="•"/>
            </a:pPr>
            <a:r>
              <a:rPr lang="en-US" sz="1800" dirty="0" smtClean="0"/>
              <a:t>Percentage </a:t>
            </a:r>
            <a:r>
              <a:rPr lang="en-US" sz="1800" dirty="0"/>
              <a:t>of session time spent </a:t>
            </a:r>
            <a:r>
              <a:rPr lang="en-US" sz="1800" dirty="0" smtClean="0"/>
              <a:t>testing</a:t>
            </a:r>
          </a:p>
          <a:p>
            <a:pPr marL="285750" lvl="0" indent="-285750">
              <a:buFont typeface="Arial"/>
              <a:buChar char="•"/>
            </a:pPr>
            <a:r>
              <a:rPr lang="en-US" sz="1800" dirty="0" smtClean="0"/>
              <a:t>Percentage </a:t>
            </a:r>
            <a:r>
              <a:rPr lang="en-US" sz="1800" dirty="0"/>
              <a:t>of session time spent investigating problems</a:t>
            </a:r>
            <a:endParaRPr lang="en-US" sz="18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1" name="Title 22"/>
          <p:cNvSpPr txBox="1">
            <a:spLocks/>
          </p:cNvSpPr>
          <p:nvPr/>
        </p:nvSpPr>
        <p:spPr>
          <a:xfrm>
            <a:off x="457200" y="274638"/>
            <a:ext cx="8229600" cy="11430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US" sz="4000" cap="all" dirty="0" smtClean="0"/>
              <a:t>Track</a:t>
            </a:r>
          </a:p>
          <a:p>
            <a:pPr algn="r"/>
            <a:r>
              <a:rPr lang="en-US" sz="4000" cap="all" dirty="0" smtClean="0"/>
              <a:t>Metrics</a:t>
            </a:r>
          </a:p>
        </p:txBody>
      </p:sp>
    </p:spTree>
    <p:extLst>
      <p:ext uri="{BB962C8B-B14F-4D97-AF65-F5344CB8AC3E}">
        <p14:creationId xmlns:p14="http://schemas.microsoft.com/office/powerpoint/2010/main" val="33772268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Better Chartering</a:t>
            </a:r>
            <a:endParaRPr lang="en-GB"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3" name="Text Placeholder 2"/>
          <p:cNvSpPr>
            <a:spLocks noGrp="1"/>
          </p:cNvSpPr>
          <p:nvPr>
            <p:ph type="body" idx="1"/>
          </p:nvPr>
        </p:nvSpPr>
        <p:spPr>
          <a:xfrm>
            <a:off x="722313" y="1268760"/>
            <a:ext cx="7772400" cy="3138141"/>
          </a:xfrm>
        </p:spPr>
        <p:txBody>
          <a:bodyPr>
            <a:normAutofit fontScale="92500" lnSpcReduction="20000"/>
          </a:bodyPr>
          <a:lstStyle/>
          <a:p>
            <a:r>
              <a:rPr lang="en-US" dirty="0" smtClean="0"/>
              <a:t>List specific risks and coverage targets</a:t>
            </a:r>
          </a:p>
          <a:p>
            <a:r>
              <a:rPr lang="en-US" dirty="0"/>
              <a:t>Leverage mnemonics for risk and coverage ideas </a:t>
            </a:r>
            <a:endParaRPr lang="en-US" dirty="0" smtClean="0"/>
          </a:p>
          <a:p>
            <a:r>
              <a:rPr lang="en-US" dirty="0" smtClean="0"/>
              <a:t>Develop a knowledge </a:t>
            </a:r>
            <a:r>
              <a:rPr lang="en-US" dirty="0"/>
              <a:t>base for risk/coverage summaries</a:t>
            </a:r>
          </a:p>
          <a:p>
            <a:r>
              <a:rPr lang="en-US" dirty="0"/>
              <a:t>Compare missions</a:t>
            </a:r>
          </a:p>
          <a:p>
            <a:r>
              <a:rPr lang="en-US" dirty="0" smtClean="0"/>
              <a:t>Try developing a couple of templates</a:t>
            </a:r>
          </a:p>
          <a:p>
            <a:r>
              <a:rPr lang="en-US" dirty="0" smtClean="0"/>
              <a:t>Charter for smaller sessions, then affinity map to create larger sessions </a:t>
            </a:r>
          </a:p>
          <a:p>
            <a:r>
              <a:rPr lang="en-US" dirty="0" smtClean="0"/>
              <a:t>Thumb vote for priority</a:t>
            </a:r>
          </a:p>
          <a:p>
            <a:r>
              <a:rPr lang="en-US" dirty="0" smtClean="0"/>
              <a:t>Use testing polarities</a:t>
            </a:r>
          </a:p>
          <a:p>
            <a:r>
              <a:rPr lang="en-US" dirty="0" smtClean="0"/>
              <a:t>Let charters emerge over time</a:t>
            </a:r>
          </a:p>
          <a:p>
            <a:r>
              <a:rPr lang="en-US" dirty="0" smtClean="0"/>
              <a:t>Track metrics </a:t>
            </a:r>
            <a:endParaRPr lang="en-US" dirty="0"/>
          </a:p>
        </p:txBody>
      </p:sp>
    </p:spTree>
    <p:extLst>
      <p:ext uri="{BB962C8B-B14F-4D97-AF65-F5344CB8AC3E}">
        <p14:creationId xmlns:p14="http://schemas.microsoft.com/office/powerpoint/2010/main" val="1990152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98834"/>
          </a:xfrm>
          <a:prstGeom prst="rect">
            <a:avLst/>
          </a:prstGeom>
        </p:spPr>
      </p:pic>
      <p:sp>
        <p:nvSpPr>
          <p:cNvPr id="11" name="TextBox 10"/>
          <p:cNvSpPr txBox="1"/>
          <p:nvPr/>
        </p:nvSpPr>
        <p:spPr>
          <a:xfrm>
            <a:off x="103281" y="2370041"/>
            <a:ext cx="4392488" cy="1107996"/>
          </a:xfrm>
          <a:prstGeom prst="rect">
            <a:avLst/>
          </a:prstGeom>
          <a:noFill/>
        </p:spPr>
        <p:txBody>
          <a:bodyPr wrap="square" rtlCol="0">
            <a:spAutoFit/>
          </a:bodyPr>
          <a:lstStyle/>
          <a:p>
            <a:pPr algn="ctr"/>
            <a:r>
              <a:rPr lang="en-IE" sz="6600" b="1" dirty="0" smtClean="0">
                <a:solidFill>
                  <a:schemeClr val="bg1"/>
                </a:solidFill>
              </a:rPr>
              <a:t>Questions?</a:t>
            </a:r>
            <a:endParaRPr lang="en-GB" sz="6600" b="1" dirty="0">
              <a:solidFill>
                <a:schemeClr val="bg1"/>
              </a:solidFill>
            </a:endParaRPr>
          </a:p>
        </p:txBody>
      </p:sp>
    </p:spTree>
    <p:extLst>
      <p:ext uri="{BB962C8B-B14F-4D97-AF65-F5344CB8AC3E}">
        <p14:creationId xmlns:p14="http://schemas.microsoft.com/office/powerpoint/2010/main" val="2498513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407923"/>
            <a:ext cx="5587071" cy="720080"/>
          </a:xfrm>
          <a:solidFill>
            <a:srgbClr val="38ACEC"/>
          </a:solidFill>
        </p:spPr>
        <p:txBody>
          <a:bodyPr>
            <a:normAutofit fontScale="90000"/>
          </a:bodyPr>
          <a:lstStyle/>
          <a:p>
            <a:r>
              <a:rPr lang="en-IE" b="1" dirty="0" smtClean="0">
                <a:solidFill>
                  <a:schemeClr val="bg1"/>
                </a:solidFill>
              </a:rPr>
              <a:t>Q&amp;A</a:t>
            </a:r>
            <a:endParaRPr lang="en-GB" b="1" dirty="0">
              <a:solidFill>
                <a:schemeClr val="bg1"/>
              </a:solidFill>
            </a:endParaRPr>
          </a:p>
        </p:txBody>
      </p:sp>
      <p:sp>
        <p:nvSpPr>
          <p:cNvPr id="3" name="Subtitle 2"/>
          <p:cNvSpPr>
            <a:spLocks noGrp="1"/>
          </p:cNvSpPr>
          <p:nvPr>
            <p:ph idx="1"/>
          </p:nvPr>
        </p:nvSpPr>
        <p:spPr/>
        <p:txBody>
          <a:bodyPr>
            <a:normAutofit/>
          </a:bodyPr>
          <a:lstStyle/>
          <a:p>
            <a:endParaRPr lang="en-IE" b="1" dirty="0" smtClean="0">
              <a:solidFill>
                <a:schemeClr val="accent1">
                  <a:lumMod val="50000"/>
                </a:schemeClr>
              </a:solidFill>
            </a:endParaRPr>
          </a:p>
          <a:p>
            <a:endParaRPr lang="en-GB"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sp>
        <p:nvSpPr>
          <p:cNvPr id="2" name="Rectangle 1"/>
          <p:cNvSpPr/>
          <p:nvPr/>
        </p:nvSpPr>
        <p:spPr>
          <a:xfrm>
            <a:off x="186471" y="2532960"/>
            <a:ext cx="5400600" cy="3416320"/>
          </a:xfrm>
          <a:prstGeom prst="rect">
            <a:avLst/>
          </a:prstGeom>
        </p:spPr>
        <p:txBody>
          <a:bodyPr wrap="square">
            <a:spAutoFit/>
          </a:bodyPr>
          <a:lstStyle/>
          <a:p>
            <a:r>
              <a:rPr lang="en-US" b="0" dirty="0" smtClean="0"/>
              <a:t>If you have a question, the control panel on the right has a Questions box. All questions will be answered at the end of the presentation.</a:t>
            </a:r>
          </a:p>
          <a:p>
            <a:pPr marL="109728" indent="0">
              <a:buNone/>
            </a:pPr>
            <a:endParaRPr lang="en-US" b="0" dirty="0" smtClean="0"/>
          </a:p>
          <a:p>
            <a:r>
              <a:rPr lang="en-US" b="0" dirty="0" smtClean="0"/>
              <a:t>The </a:t>
            </a:r>
            <a:r>
              <a:rPr lang="en-US" b="0" dirty="0" err="1" smtClean="0"/>
              <a:t>GoToWebinar</a:t>
            </a:r>
            <a:r>
              <a:rPr lang="en-US" b="0" dirty="0" smtClean="0"/>
              <a:t> attendee interface is made up of two parts. The Viewer Window shows the presenter’s screen. The Control Panel is where attendees can interact and ask questions.</a:t>
            </a:r>
          </a:p>
          <a:p>
            <a:endParaRPr lang="en-US" b="0" dirty="0" smtClean="0"/>
          </a:p>
          <a:p>
            <a:endParaRPr lang="en-US" dirty="0"/>
          </a:p>
          <a:p>
            <a:r>
              <a:rPr lang="en-GB" b="0" dirty="0" smtClean="0"/>
              <a:t>	       The webinar will be recorded and you will be notified via email when it is available.</a:t>
            </a:r>
            <a:endParaRPr lang="en-US" b="0" dirty="0"/>
          </a:p>
        </p:txBody>
      </p:sp>
      <p:pic>
        <p:nvPicPr>
          <p:cNvPr id="6146" name="Picture 2" descr="http://web.mnstate.edu/instrtech/scmodules/SMARTBoard/Smartboard_Recording_2.png"/>
          <p:cNvPicPr>
            <a:picLocks noChangeAspect="1" noChangeArrowheads="1"/>
          </p:cNvPicPr>
          <p:nvPr/>
        </p:nvPicPr>
        <p:blipFill rotWithShape="1">
          <a:blip r:embed="rId5">
            <a:extLst>
              <a:ext uri="{28A0092B-C50C-407E-A947-70E740481C1C}">
                <a14:useLocalDpi xmlns:a14="http://schemas.microsoft.com/office/drawing/2010/main" val="0"/>
              </a:ext>
            </a:extLst>
          </a:blip>
          <a:srcRect b="19446"/>
          <a:stretch/>
        </p:blipFill>
        <p:spPr bwMode="auto">
          <a:xfrm>
            <a:off x="186471" y="5046371"/>
            <a:ext cx="1371600" cy="514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191" y="588508"/>
            <a:ext cx="3012297" cy="4714900"/>
          </a:xfrm>
          <a:prstGeom prst="rect">
            <a:avLst/>
          </a:prstGeom>
        </p:spPr>
      </p:pic>
      <p:pic>
        <p:nvPicPr>
          <p:cNvPr id="6150" name="Picture 6" descr="http://ymnation.com/wp-content/uploads/2011/08/Asking-Open-Ended-Questions-300x2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11" y="1049537"/>
            <a:ext cx="1610777" cy="155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81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13019" y="275837"/>
            <a:ext cx="6623938" cy="1143000"/>
          </a:xfrm>
          <a:solidFill>
            <a:srgbClr val="38ACEC"/>
          </a:solidFill>
        </p:spPr>
        <p:txBody>
          <a:bodyPr>
            <a:normAutofit fontScale="90000"/>
          </a:bodyPr>
          <a:lstStyle/>
          <a:p>
            <a:r>
              <a:rPr lang="en-IE" i="1" dirty="0" smtClean="0">
                <a:solidFill>
                  <a:schemeClr val="bg1"/>
                </a:solidFill>
                <a:latin typeface="Century Schoolbook" pitchFamily="18" charset="0"/>
              </a:rPr>
              <a:t>EuroSTAR Webinar Archive</a:t>
            </a:r>
            <a:endParaRPr lang="en-GB" i="1" dirty="0">
              <a:solidFill>
                <a:schemeClr val="bg1"/>
              </a:solidFill>
              <a:latin typeface="Century Schoolbook" pitchFamily="18" charset="0"/>
            </a:endParaRPr>
          </a:p>
        </p:txBody>
      </p:sp>
      <p:sp>
        <p:nvSpPr>
          <p:cNvPr id="9" name="Content Placeholder 8"/>
          <p:cNvSpPr>
            <a:spLocks noGrp="1"/>
          </p:cNvSpPr>
          <p:nvPr>
            <p:ph idx="1"/>
          </p:nvPr>
        </p:nvSpPr>
        <p:spPr>
          <a:xfrm>
            <a:off x="0" y="2276872"/>
            <a:ext cx="9144000" cy="1000721"/>
          </a:xfrm>
        </p:spPr>
        <p:txBody>
          <a:bodyPr>
            <a:normAutofit/>
          </a:bodyPr>
          <a:lstStyle/>
          <a:p>
            <a:pPr marL="0" indent="0" algn="ctr">
              <a:buNone/>
            </a:pPr>
            <a:r>
              <a:rPr lang="en-GB" sz="2000" dirty="0"/>
              <a:t>Access almost 50 on-demand software testing webinars by the world's leading testing </a:t>
            </a:r>
            <a:r>
              <a:rPr lang="en-GB" sz="2000" dirty="0" smtClean="0"/>
              <a:t>experts. </a:t>
            </a:r>
            <a:r>
              <a:rPr lang="en-IE" sz="1800" dirty="0" smtClean="0"/>
              <a:t>Topics include….</a:t>
            </a:r>
            <a:endParaRPr lang="en-GB" sz="1800" dirty="0" smtClean="0"/>
          </a:p>
          <a:p>
            <a:pPr marL="0" indent="0" algn="ctr">
              <a:buNone/>
            </a:pPr>
            <a:endParaRPr lang="en-GB" sz="1800" b="1" dirty="0">
              <a:solidFill>
                <a:srgbClr val="0070C0"/>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736" y="3068960"/>
            <a:ext cx="9144000" cy="923330"/>
          </a:xfrm>
          <a:prstGeom prst="rect">
            <a:avLst/>
          </a:prstGeom>
          <a:solidFill>
            <a:srgbClr val="38ACEC"/>
          </a:solidFill>
        </p:spPr>
        <p:txBody>
          <a:bodyPr wrap="square" rtlCol="0">
            <a:spAutoFit/>
          </a:bodyPr>
          <a:lstStyle/>
          <a:p>
            <a:r>
              <a:rPr lang="en-GB" b="1" dirty="0">
                <a:solidFill>
                  <a:schemeClr val="bg1"/>
                </a:solidFill>
              </a:rPr>
              <a:t>Agile, Automation, Test Management, Process Improvements, Risk-based Testing, Performance Testing, Test Documentation, Cloud Testing, Session-based Testing, Weekend Testers</a:t>
            </a:r>
          </a:p>
          <a:p>
            <a:endParaRPr lang="en-GB" dirty="0"/>
          </a:p>
        </p:txBody>
      </p:sp>
      <p:sp>
        <p:nvSpPr>
          <p:cNvPr id="11" name="TextBox 10"/>
          <p:cNvSpPr txBox="1"/>
          <p:nvPr/>
        </p:nvSpPr>
        <p:spPr>
          <a:xfrm>
            <a:off x="357" y="4515655"/>
            <a:ext cx="9144000" cy="1446550"/>
          </a:xfrm>
          <a:prstGeom prst="rect">
            <a:avLst/>
          </a:prstGeom>
          <a:noFill/>
        </p:spPr>
        <p:txBody>
          <a:bodyPr wrap="square" rtlCol="0">
            <a:spAutoFit/>
          </a:bodyPr>
          <a:lstStyle/>
          <a:p>
            <a:pPr algn="ctr"/>
            <a:r>
              <a:rPr lang="en-GB" sz="2800" b="1" dirty="0" smtClean="0">
                <a:solidFill>
                  <a:srgbClr val="38ACEC"/>
                </a:solidFill>
              </a:rPr>
              <a:t>Visit the archive!</a:t>
            </a:r>
          </a:p>
          <a:p>
            <a:pPr algn="ctr"/>
            <a:r>
              <a:rPr lang="en-GB" sz="2000" dirty="0" smtClean="0"/>
              <a:t> </a:t>
            </a:r>
          </a:p>
          <a:p>
            <a:pPr algn="ctr"/>
            <a:r>
              <a:rPr lang="en-GB" sz="2000" dirty="0" smtClean="0"/>
              <a:t>http</a:t>
            </a:r>
            <a:r>
              <a:rPr lang="en-GB" sz="2000" dirty="0"/>
              <a:t>://www.eurostarconferences.com/community/member/webinar-archive</a:t>
            </a:r>
          </a:p>
          <a:p>
            <a:endParaRPr lang="en-GB" sz="2000" dirty="0"/>
          </a:p>
        </p:txBody>
      </p:sp>
      <p:sp>
        <p:nvSpPr>
          <p:cNvPr id="12" name="TextBox 11"/>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15" name="Picture 10" descr="http://img.gawkerassets.com/post/4/2012/06/new-twitter-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etterhighschools.org/images/webinar/webin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88640"/>
            <a:ext cx="257175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edarpost.cedarvalleycollege.edu/articles/files/2011/11/webinar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88" r="17181"/>
          <a:stretch/>
        </p:blipFill>
        <p:spPr bwMode="auto">
          <a:xfrm>
            <a:off x="2009770" y="4088180"/>
            <a:ext cx="1163425" cy="122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466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15" y="404664"/>
            <a:ext cx="7301489" cy="1143000"/>
          </a:xfrm>
          <a:solidFill>
            <a:srgbClr val="38ACEC"/>
          </a:solidFill>
        </p:spPr>
        <p:txBody>
          <a:bodyPr>
            <a:normAutofit fontScale="90000"/>
          </a:bodyPr>
          <a:lstStyle/>
          <a:p>
            <a:r>
              <a:rPr lang="en-IE" i="1" dirty="0" smtClean="0">
                <a:solidFill>
                  <a:schemeClr val="bg1"/>
                </a:solidFill>
                <a:latin typeface="Century Schoolbook" pitchFamily="18" charset="0"/>
              </a:rPr>
              <a:t>The EuroSTAR Community.</a:t>
            </a:r>
            <a:br>
              <a:rPr lang="en-IE" i="1" dirty="0" smtClean="0">
                <a:solidFill>
                  <a:schemeClr val="bg1"/>
                </a:solidFill>
                <a:latin typeface="Century Schoolbook" pitchFamily="18" charset="0"/>
              </a:rPr>
            </a:br>
            <a:r>
              <a:rPr lang="en-IE" i="1" dirty="0" smtClean="0">
                <a:solidFill>
                  <a:schemeClr val="bg1"/>
                </a:solidFill>
                <a:latin typeface="Century Schoolbook" pitchFamily="18" charset="0"/>
              </a:rPr>
              <a:t>Are you a member?</a:t>
            </a:r>
            <a:endParaRPr lang="en-GB" i="1" dirty="0">
              <a:solidFill>
                <a:schemeClr val="bg1"/>
              </a:solidFill>
              <a:latin typeface="Century Schoolbook" pitchFamily="18" charset="0"/>
            </a:endParaRPr>
          </a:p>
        </p:txBody>
      </p:sp>
      <p:sp>
        <p:nvSpPr>
          <p:cNvPr id="3" name="Subtitle 2"/>
          <p:cNvSpPr>
            <a:spLocks noGrp="1"/>
          </p:cNvSpPr>
          <p:nvPr>
            <p:ph idx="1"/>
          </p:nvPr>
        </p:nvSpPr>
        <p:spPr>
          <a:xfrm>
            <a:off x="-11119" y="1791809"/>
            <a:ext cx="9125031" cy="666653"/>
          </a:xfrm>
        </p:spPr>
        <p:txBody>
          <a:bodyPr>
            <a:normAutofit/>
          </a:bodyPr>
          <a:lstStyle/>
          <a:p>
            <a:pPr marL="0" indent="0" algn="ctr">
              <a:buNone/>
            </a:pPr>
            <a:r>
              <a:rPr lang="en-IE" sz="2400" dirty="0"/>
              <a:t>Did you know we have an </a:t>
            </a:r>
            <a:r>
              <a:rPr lang="en-IE" sz="2400" b="1" dirty="0">
                <a:solidFill>
                  <a:srgbClr val="38ACEC"/>
                </a:solidFill>
              </a:rPr>
              <a:t>online resource area </a:t>
            </a:r>
            <a:r>
              <a:rPr lang="en-IE" sz="2400" dirty="0"/>
              <a:t>with </a:t>
            </a:r>
            <a:r>
              <a:rPr lang="en-GB" sz="2400" dirty="0"/>
              <a:t>almost </a:t>
            </a:r>
            <a:r>
              <a:rPr lang="en-GB" sz="2400" dirty="0" smtClean="0"/>
              <a:t>…</a:t>
            </a:r>
            <a:endParaRPr lang="en-IE" sz="2400" dirty="0" smtClean="0">
              <a:solidFill>
                <a:srgbClr val="0070C0"/>
              </a:solidFill>
            </a:endParaRPr>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97" y="2329982"/>
            <a:ext cx="9137185" cy="1569660"/>
          </a:xfrm>
          <a:prstGeom prst="rect">
            <a:avLst/>
          </a:prstGeom>
          <a:solidFill>
            <a:srgbClr val="38ACEC"/>
          </a:solidFill>
        </p:spPr>
        <p:txBody>
          <a:bodyPr wrap="square" rtlCol="0">
            <a:spAutoFit/>
          </a:bodyPr>
          <a:lstStyle/>
          <a:p>
            <a:pPr algn="ctr"/>
            <a:r>
              <a:rPr lang="en-GB" sz="3200" b="1" dirty="0">
                <a:solidFill>
                  <a:schemeClr val="bg1"/>
                </a:solidFill>
              </a:rPr>
              <a:t>600 software testing presentations,</a:t>
            </a:r>
            <a:r>
              <a:rPr lang="en-GB" sz="3200" dirty="0">
                <a:solidFill>
                  <a:schemeClr val="bg1"/>
                </a:solidFill>
              </a:rPr>
              <a:t> </a:t>
            </a:r>
            <a:r>
              <a:rPr lang="en-GB" sz="3200" b="1" dirty="0">
                <a:solidFill>
                  <a:schemeClr val="bg1"/>
                </a:solidFill>
              </a:rPr>
              <a:t>50 </a:t>
            </a:r>
            <a:r>
              <a:rPr lang="en-GB" sz="3200" b="1" dirty="0" smtClean="0">
                <a:solidFill>
                  <a:schemeClr val="bg1"/>
                </a:solidFill>
              </a:rPr>
              <a:t>topical </a:t>
            </a:r>
            <a:r>
              <a:rPr lang="en-GB" sz="3200" b="1" dirty="0">
                <a:solidFill>
                  <a:schemeClr val="bg1"/>
                </a:solidFill>
              </a:rPr>
              <a:t>webinars,</a:t>
            </a:r>
            <a:r>
              <a:rPr lang="en-GB" sz="3200" dirty="0">
                <a:solidFill>
                  <a:schemeClr val="bg1"/>
                </a:solidFill>
              </a:rPr>
              <a:t> over </a:t>
            </a:r>
            <a:r>
              <a:rPr lang="en-GB" sz="3200" b="1" dirty="0">
                <a:solidFill>
                  <a:schemeClr val="bg1"/>
                </a:solidFill>
              </a:rPr>
              <a:t>40 videos </a:t>
            </a:r>
            <a:r>
              <a:rPr lang="en-GB" sz="3200" dirty="0">
                <a:solidFill>
                  <a:schemeClr val="bg1"/>
                </a:solidFill>
              </a:rPr>
              <a:t>and </a:t>
            </a:r>
            <a:r>
              <a:rPr lang="en-GB" sz="3200" b="1" dirty="0">
                <a:solidFill>
                  <a:schemeClr val="bg1"/>
                </a:solidFill>
              </a:rPr>
              <a:t>podcasts</a:t>
            </a:r>
            <a:r>
              <a:rPr lang="en-GB" sz="3200" dirty="0">
                <a:solidFill>
                  <a:schemeClr val="bg1"/>
                </a:solidFill>
              </a:rPr>
              <a:t> and </a:t>
            </a:r>
            <a:r>
              <a:rPr lang="en-GB" sz="3200" b="1" dirty="0">
                <a:solidFill>
                  <a:schemeClr val="bg1"/>
                </a:solidFill>
              </a:rPr>
              <a:t>20 expert eBooks</a:t>
            </a:r>
            <a:endParaRPr lang="en-GB" sz="3200" dirty="0">
              <a:solidFill>
                <a:schemeClr val="bg1"/>
              </a:solidFill>
            </a:endParaRPr>
          </a:p>
        </p:txBody>
      </p:sp>
      <p:sp>
        <p:nvSpPr>
          <p:cNvPr id="22" name="TextBox 21"/>
          <p:cNvSpPr txBox="1"/>
          <p:nvPr/>
        </p:nvSpPr>
        <p:spPr>
          <a:xfrm>
            <a:off x="6815" y="3899642"/>
            <a:ext cx="9143999" cy="1354217"/>
          </a:xfrm>
          <a:prstGeom prst="rect">
            <a:avLst/>
          </a:prstGeom>
          <a:noFill/>
        </p:spPr>
        <p:txBody>
          <a:bodyPr wrap="square" rtlCol="0">
            <a:spAutoFit/>
          </a:bodyPr>
          <a:lstStyle/>
          <a:p>
            <a:pPr algn="ctr"/>
            <a:r>
              <a:rPr lang="en-GB" dirty="0"/>
              <a:t>Do you know that </a:t>
            </a:r>
            <a:r>
              <a:rPr lang="en-GB" sz="2800" b="1" dirty="0">
                <a:solidFill>
                  <a:srgbClr val="38ACEC"/>
                </a:solidFill>
              </a:rPr>
              <a:t>membership is completely free </a:t>
            </a:r>
            <a:r>
              <a:rPr lang="en-GB" dirty="0"/>
              <a:t>and you can access these premium testing resources anytime</a:t>
            </a:r>
            <a:r>
              <a:rPr lang="en-GB" dirty="0" smtClean="0"/>
              <a:t>?</a:t>
            </a:r>
          </a:p>
          <a:p>
            <a:pPr algn="ctr"/>
            <a:endParaRPr lang="en-GB" dirty="0"/>
          </a:p>
          <a:p>
            <a:endParaRPr lang="en-GB" dirty="0"/>
          </a:p>
        </p:txBody>
      </p:sp>
      <p:sp>
        <p:nvSpPr>
          <p:cNvPr id="28" name="TextBox 27"/>
          <p:cNvSpPr txBox="1"/>
          <p:nvPr/>
        </p:nvSpPr>
        <p:spPr>
          <a:xfrm>
            <a:off x="3927552" y="4819900"/>
            <a:ext cx="5054657" cy="1415772"/>
          </a:xfrm>
          <a:prstGeom prst="rect">
            <a:avLst/>
          </a:prstGeom>
          <a:noFill/>
        </p:spPr>
        <p:txBody>
          <a:bodyPr wrap="square" rtlCol="0">
            <a:spAutoFit/>
          </a:bodyPr>
          <a:lstStyle/>
          <a:p>
            <a:pPr algn="ctr"/>
            <a:r>
              <a:rPr lang="en-GB" sz="3200" b="1" dirty="0" smtClean="0">
                <a:solidFill>
                  <a:srgbClr val="38ACEC"/>
                </a:solidFill>
              </a:rPr>
              <a:t>Join today! </a:t>
            </a:r>
          </a:p>
          <a:p>
            <a:pPr algn="ctr"/>
            <a:r>
              <a:rPr lang="en-GB" dirty="0" smtClean="0"/>
              <a:t>http://www.eurostarconferences.com/community/member </a:t>
            </a:r>
          </a:p>
          <a:p>
            <a:endParaRPr lang="en-GB" dirty="0"/>
          </a:p>
        </p:txBody>
      </p:sp>
      <p:pic>
        <p:nvPicPr>
          <p:cNvPr id="17424" name="Picture 16" descr="http://t1.gstatic.com/images?q=tbn:ANd9GcT71iZnFz3QtmxGlDLB5MrYkVp-VgrPOjLvt1ewgDwa1wl7Tw4gr0FUndkd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 y="4861286"/>
            <a:ext cx="3989120" cy="16365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etworkworld.com/opensource/community-carto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1" y="16558"/>
            <a:ext cx="2058534" cy="1881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12" name="Picture 10" descr="http://img.gawkerassets.com/post/4/2012/06/new-twitter-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138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soareesphilosophy.blog.com/files/2010/03/853013-fbmi-holland-tulip-festival-windmill-and-flowers-pos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6580"/>
            <a:ext cx="5688632" cy="443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32656"/>
            <a:ext cx="9144000" cy="646331"/>
          </a:xfrm>
          <a:prstGeom prst="rect">
            <a:avLst/>
          </a:prstGeom>
          <a:solidFill>
            <a:srgbClr val="38ACEC"/>
          </a:solidFill>
        </p:spPr>
        <p:txBody>
          <a:bodyPr wrap="square" rtlCol="0">
            <a:spAutoFit/>
          </a:bodyPr>
          <a:lstStyle/>
          <a:p>
            <a:pPr algn="ctr"/>
            <a:r>
              <a:rPr lang="en-IE" sz="3600" dirty="0" smtClean="0">
                <a:solidFill>
                  <a:schemeClr val="bg1"/>
                </a:solidFill>
                <a:latin typeface="Century Schoolbook" pitchFamily="18" charset="0"/>
              </a:rPr>
              <a:t>Are you coming to Amsterdam?</a:t>
            </a:r>
            <a:endParaRPr lang="en-GB" sz="3600" dirty="0">
              <a:solidFill>
                <a:schemeClr val="bg1"/>
              </a:solidFill>
              <a:latin typeface="Century Schoolbook" pitchFamily="18" charset="0"/>
            </a:endParaRPr>
          </a:p>
        </p:txBody>
      </p:sp>
      <p:sp>
        <p:nvSpPr>
          <p:cNvPr id="10" name="TextBox 9"/>
          <p:cNvSpPr txBox="1"/>
          <p:nvPr/>
        </p:nvSpPr>
        <p:spPr>
          <a:xfrm>
            <a:off x="5659854" y="1516580"/>
            <a:ext cx="3275856" cy="4431983"/>
          </a:xfrm>
          <a:prstGeom prst="rect">
            <a:avLst/>
          </a:prstGeom>
          <a:noFill/>
        </p:spPr>
        <p:txBody>
          <a:bodyPr wrap="square" rtlCol="0">
            <a:spAutoFit/>
          </a:bodyPr>
          <a:lstStyle/>
          <a:p>
            <a:pPr algn="ctr"/>
            <a:endParaRPr lang="en-GB" dirty="0"/>
          </a:p>
          <a:p>
            <a:pPr algn="ctr"/>
            <a:endParaRPr lang="en-GB" dirty="0" smtClean="0"/>
          </a:p>
          <a:p>
            <a:pPr algn="ctr"/>
            <a:r>
              <a:rPr lang="en-GB" dirty="0" smtClean="0"/>
              <a:t>Join </a:t>
            </a:r>
            <a:r>
              <a:rPr lang="en-GB" dirty="0"/>
              <a:t>us in the RAI, Amsterdam from the 05-08 </a:t>
            </a:r>
            <a:r>
              <a:rPr lang="en-GB" dirty="0" smtClean="0"/>
              <a:t>November for the </a:t>
            </a:r>
            <a:r>
              <a:rPr lang="en-GB" sz="2400" b="1" dirty="0" smtClean="0">
                <a:solidFill>
                  <a:srgbClr val="38ACEC"/>
                </a:solidFill>
              </a:rPr>
              <a:t>20</a:t>
            </a:r>
            <a:r>
              <a:rPr lang="en-GB" sz="2400" b="1" baseline="30000" dirty="0" smtClean="0">
                <a:solidFill>
                  <a:srgbClr val="38ACEC"/>
                </a:solidFill>
              </a:rPr>
              <a:t>th</a:t>
            </a:r>
            <a:r>
              <a:rPr lang="en-GB" sz="2400" b="1" dirty="0" smtClean="0">
                <a:solidFill>
                  <a:srgbClr val="38ACEC"/>
                </a:solidFill>
              </a:rPr>
              <a:t> annual EuroSTAR Conference</a:t>
            </a:r>
            <a:r>
              <a:rPr lang="en-GB" dirty="0" smtClean="0">
                <a:solidFill>
                  <a:srgbClr val="38ACEC"/>
                </a:solidFill>
              </a:rPr>
              <a:t> </a:t>
            </a:r>
            <a:r>
              <a:rPr lang="en-GB" dirty="0" smtClean="0"/>
              <a:t>and help </a:t>
            </a:r>
            <a:r>
              <a:rPr lang="en-GB" dirty="0"/>
              <a:t>us </a:t>
            </a:r>
            <a:r>
              <a:rPr lang="en-GB" dirty="0" smtClean="0"/>
              <a:t>celebrate our 20</a:t>
            </a:r>
            <a:r>
              <a:rPr lang="en-GB" baseline="30000" dirty="0" smtClean="0"/>
              <a:t>th</a:t>
            </a:r>
            <a:r>
              <a:rPr lang="en-GB" dirty="0" smtClean="0"/>
              <a:t> anniversary! </a:t>
            </a:r>
          </a:p>
          <a:p>
            <a:pPr algn="ctr"/>
            <a:endParaRPr lang="en-GB" dirty="0" smtClean="0"/>
          </a:p>
          <a:p>
            <a:pPr algn="ctr"/>
            <a:endParaRPr lang="en-GB" dirty="0"/>
          </a:p>
          <a:p>
            <a:pPr algn="ctr"/>
            <a:r>
              <a:rPr lang="en-GB" dirty="0" smtClean="0"/>
              <a:t>Visit </a:t>
            </a:r>
            <a:r>
              <a:rPr lang="en-GB" u="sng" dirty="0">
                <a:hlinkClick r:id="rId5"/>
              </a:rPr>
              <a:t>www.eurostarconferences.com</a:t>
            </a:r>
            <a:r>
              <a:rPr lang="en-GB" dirty="0"/>
              <a:t> to find out what you can expect to see at Europe’s largest software testing event!</a:t>
            </a:r>
          </a:p>
          <a:p>
            <a:endParaRPr lang="en-GB" dirty="0"/>
          </a:p>
        </p:txBody>
      </p:sp>
      <p:sp>
        <p:nvSpPr>
          <p:cNvPr id="7" name="TextBox 6"/>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8" name="Picture 10" descr="http://img.gawkerassets.com/post/4/2012/06/new-twitter-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75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4143" y="891283"/>
            <a:ext cx="6859844" cy="1143000"/>
          </a:xfrm>
          <a:solidFill>
            <a:schemeClr val="bg1"/>
          </a:solidFill>
        </p:spPr>
        <p:txBody>
          <a:bodyPr/>
          <a:lstStyle/>
          <a:p>
            <a:r>
              <a:rPr lang="en-IE" b="1" dirty="0" smtClean="0">
                <a:solidFill>
                  <a:srgbClr val="38ACEC"/>
                </a:solidFill>
              </a:rPr>
              <a:t>How can I get the slides?</a:t>
            </a:r>
            <a:endParaRPr lang="en-GB" b="1" dirty="0">
              <a:solidFill>
                <a:srgbClr val="38ACEC"/>
              </a:solidFill>
            </a:endParaRPr>
          </a:p>
        </p:txBody>
      </p:sp>
      <p:sp>
        <p:nvSpPr>
          <p:cNvPr id="3" name="Subtitle 2"/>
          <p:cNvSpPr>
            <a:spLocks noGrp="1"/>
          </p:cNvSpPr>
          <p:nvPr>
            <p:ph idx="1"/>
          </p:nvPr>
        </p:nvSpPr>
        <p:spPr/>
        <p:txBody>
          <a:bodyPr>
            <a:normAutofit/>
          </a:bodyPr>
          <a:lstStyle/>
          <a:p>
            <a:endParaRPr lang="en-IE" b="1" dirty="0" smtClean="0">
              <a:solidFill>
                <a:srgbClr val="0070C0"/>
              </a:solidFill>
            </a:endParaRPr>
          </a:p>
          <a:p>
            <a:endParaRPr lang="en-GB"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5122" name="Picture 2" descr="http://driveinfluence.com/wp-content/uploads/2011/11/Person-Raising-Ha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560" y="1844824"/>
            <a:ext cx="5105431" cy="33986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4946940"/>
            <a:ext cx="8208912" cy="830997"/>
          </a:xfrm>
          <a:prstGeom prst="rect">
            <a:avLst/>
          </a:prstGeom>
          <a:solidFill>
            <a:srgbClr val="38ACEC"/>
          </a:solidFill>
        </p:spPr>
        <p:txBody>
          <a:bodyPr wrap="square" rtlCol="0">
            <a:spAutoFit/>
          </a:bodyPr>
          <a:lstStyle/>
          <a:p>
            <a:r>
              <a:rPr lang="en-IE" sz="2400" b="1" dirty="0" smtClean="0">
                <a:solidFill>
                  <a:schemeClr val="bg1"/>
                </a:solidFill>
              </a:rPr>
              <a:t>Slides and all materials will be posted on the EuroSTAR blog as well as emailed to you.</a:t>
            </a:r>
            <a:endParaRPr lang="en-GB" sz="2400" b="1" dirty="0">
              <a:solidFill>
                <a:schemeClr val="bg1"/>
              </a:solidFill>
            </a:endParaRPr>
          </a:p>
        </p:txBody>
      </p:sp>
    </p:spTree>
    <p:extLst>
      <p:ext uri="{BB962C8B-B14F-4D97-AF65-F5344CB8AC3E}">
        <p14:creationId xmlns:p14="http://schemas.microsoft.com/office/powerpoint/2010/main" val="11619381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1412776"/>
            <a:ext cx="8229600" cy="870176"/>
          </a:xfrm>
          <a:solidFill>
            <a:srgbClr val="38ACEC"/>
          </a:solidFill>
        </p:spPr>
        <p:txBody>
          <a:bodyPr/>
          <a:lstStyle/>
          <a:p>
            <a:r>
              <a:rPr lang="en-IE" b="1" dirty="0" smtClean="0">
                <a:solidFill>
                  <a:schemeClr val="bg1"/>
                </a:solidFill>
              </a:rPr>
              <a:t>Join the conversation on Twitter </a:t>
            </a:r>
            <a:endParaRPr lang="en-GB" b="1" dirty="0">
              <a:solidFill>
                <a:schemeClr val="bg1"/>
              </a:solidFill>
            </a:endParaRPr>
          </a:p>
        </p:txBody>
      </p:sp>
      <p:sp>
        <p:nvSpPr>
          <p:cNvPr id="3" name="Subtitle 2"/>
          <p:cNvSpPr>
            <a:spLocks noGrp="1"/>
          </p:cNvSpPr>
          <p:nvPr>
            <p:ph idx="1"/>
          </p:nvPr>
        </p:nvSpPr>
        <p:spPr>
          <a:xfrm>
            <a:off x="4355976" y="2348880"/>
            <a:ext cx="3421004" cy="2225030"/>
          </a:xfrm>
        </p:spPr>
        <p:txBody>
          <a:bodyPr>
            <a:normAutofit lnSpcReduction="10000"/>
          </a:bodyPr>
          <a:lstStyle/>
          <a:p>
            <a:endParaRPr lang="en-IE" b="1" dirty="0" smtClean="0">
              <a:solidFill>
                <a:srgbClr val="0070C0"/>
              </a:solidFill>
            </a:endParaRPr>
          </a:p>
          <a:p>
            <a:pPr marL="0" indent="0" algn="ctr">
              <a:buNone/>
            </a:pPr>
            <a:r>
              <a:rPr lang="en-IE" dirty="0" smtClean="0"/>
              <a:t>#</a:t>
            </a:r>
            <a:r>
              <a:rPr lang="en-IE" dirty="0" err="1" smtClean="0"/>
              <a:t>esconfs</a:t>
            </a:r>
            <a:endParaRPr lang="en-IE" dirty="0" smtClean="0"/>
          </a:p>
          <a:p>
            <a:pPr marL="0" indent="0" algn="ctr">
              <a:buNone/>
            </a:pPr>
            <a:r>
              <a:rPr lang="en-IE" dirty="0" smtClean="0"/>
              <a:t>@</a:t>
            </a:r>
            <a:r>
              <a:rPr lang="en-IE" dirty="0" err="1" smtClean="0"/>
              <a:t>esconfs</a:t>
            </a:r>
            <a:endParaRPr lang="en-IE" dirty="0" smtClean="0"/>
          </a:p>
          <a:p>
            <a:pPr marL="0" indent="0" algn="ctr">
              <a:buNone/>
            </a:pPr>
            <a:r>
              <a:rPr lang="en-IE" dirty="0" smtClean="0"/>
              <a:t>@michael_d_kelly</a:t>
            </a:r>
            <a:endParaRPr lang="en-GB" dirty="0"/>
          </a:p>
        </p:txBody>
      </p:sp>
      <p:sp>
        <p:nvSpPr>
          <p:cNvPr id="4" name="Footer Placeholder 3"/>
          <p:cNvSpPr>
            <a:spLocks noGrp="1"/>
          </p:cNvSpPr>
          <p:nvPr>
            <p:ph type="ftr" sz="quarter" idx="11"/>
          </p:nvPr>
        </p:nvSpPr>
        <p:spPr/>
        <p:txBody>
          <a:bodyPr/>
          <a:lstStyle/>
          <a:p>
            <a:r>
              <a:rPr lang="en-GB" dirty="0" smtClean="0"/>
              <a:t>www.eurostarconferences.com</a:t>
            </a:r>
            <a:endParaRPr lang="en-GB" dirty="0"/>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4102" name="Picture 6" descr="https://si0.twimg.com/a/1339632056/images/three_circles/twitter-bird-blue-on-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69" y="234888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902274"/>
            <a:ext cx="9144000" cy="461665"/>
          </a:xfrm>
          <a:prstGeom prst="rect">
            <a:avLst/>
          </a:prstGeom>
          <a:solidFill>
            <a:srgbClr val="38ACEC"/>
          </a:solidFill>
        </p:spPr>
        <p:txBody>
          <a:bodyPr wrap="square" rtlCol="0">
            <a:spAutoFit/>
          </a:bodyPr>
          <a:lstStyle/>
          <a:p>
            <a:pPr algn="ctr"/>
            <a:r>
              <a:rPr lang="en-IE" sz="2400" dirty="0" smtClean="0">
                <a:solidFill>
                  <a:schemeClr val="bg1"/>
                </a:solidFill>
              </a:rPr>
              <a:t>Continue</a:t>
            </a:r>
            <a:r>
              <a:rPr lang="en-IE" sz="2400" dirty="0" smtClean="0"/>
              <a:t> </a:t>
            </a:r>
            <a:r>
              <a:rPr lang="en-IE" sz="2400" dirty="0" smtClean="0">
                <a:solidFill>
                  <a:schemeClr val="bg1"/>
                </a:solidFill>
              </a:rPr>
              <a:t>the conversation with the speaker on Twitter after the show!</a:t>
            </a:r>
            <a:endParaRPr lang="en-GB" sz="2400" dirty="0">
              <a:solidFill>
                <a:schemeClr val="bg1"/>
              </a:solidFill>
            </a:endParaRPr>
          </a:p>
        </p:txBody>
      </p:sp>
      <p:pic>
        <p:nvPicPr>
          <p:cNvPr id="11"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471" y="2348880"/>
            <a:ext cx="711696" cy="7116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3777630"/>
            <a:ext cx="711696" cy="7116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1146" y="2409122"/>
            <a:ext cx="711696" cy="7116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449" y="2564904"/>
            <a:ext cx="711696" cy="711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721" y="3930030"/>
            <a:ext cx="711696" cy="711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si0.twimg.com/a/1339632056/images/three_circles/twitter-bird-blue-o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8216" y="3930030"/>
            <a:ext cx="711696" cy="71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8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Kelly</a:t>
            </a:r>
            <a:endParaRPr lang="en-US" dirty="0"/>
          </a:p>
        </p:txBody>
      </p:sp>
      <p:sp>
        <p:nvSpPr>
          <p:cNvPr id="3" name="Text Placeholder 2"/>
          <p:cNvSpPr>
            <a:spLocks noGrp="1"/>
          </p:cNvSpPr>
          <p:nvPr>
            <p:ph type="body" idx="1"/>
          </p:nvPr>
        </p:nvSpPr>
        <p:spPr>
          <a:xfrm>
            <a:off x="722313" y="1916833"/>
            <a:ext cx="7772400" cy="2490068"/>
          </a:xfrm>
        </p:spPr>
        <p:txBody>
          <a:bodyPr>
            <a:normAutofit fontScale="92500" lnSpcReduction="20000"/>
          </a:bodyPr>
          <a:lstStyle/>
          <a:p>
            <a:pPr fontAlgn="t"/>
            <a:r>
              <a:rPr lang="en-US" dirty="0"/>
              <a:t>Managing Partner, DeveloperTown</a:t>
            </a:r>
          </a:p>
          <a:p>
            <a:pPr fontAlgn="t"/>
            <a:r>
              <a:rPr lang="en-US" dirty="0" err="1" smtClean="0"/>
              <a:t>www.DeveloperTown.com</a:t>
            </a:r>
            <a:endParaRPr lang="en-US" dirty="0" smtClean="0"/>
          </a:p>
          <a:p>
            <a:pPr fontAlgn="t"/>
            <a:endParaRPr lang="en-US" dirty="0"/>
          </a:p>
          <a:p>
            <a:pPr fontAlgn="t"/>
            <a:r>
              <a:rPr lang="en-US" dirty="0"/>
              <a:t>Past President, Association for Software Testing</a:t>
            </a:r>
          </a:p>
          <a:p>
            <a:pPr fontAlgn="t"/>
            <a:r>
              <a:rPr lang="en-US" dirty="0" err="1"/>
              <a:t>www.AssociationForSoftwareTesting.org</a:t>
            </a:r>
            <a:endParaRPr lang="en-US" dirty="0"/>
          </a:p>
          <a:p>
            <a:pPr fontAlgn="t"/>
            <a:endParaRPr lang="en-US" dirty="0" smtClean="0"/>
          </a:p>
          <a:p>
            <a:pPr fontAlgn="t"/>
            <a:r>
              <a:rPr lang="en-US" dirty="0" smtClean="0"/>
              <a:t>Articles </a:t>
            </a:r>
            <a:r>
              <a:rPr lang="en-US" dirty="0"/>
              <a:t>and Blogs</a:t>
            </a:r>
          </a:p>
          <a:p>
            <a:pPr fontAlgn="t"/>
            <a:r>
              <a:rPr lang="en-US" dirty="0" err="1"/>
              <a:t>www.MichaelDKelly.com</a:t>
            </a:r>
            <a:r>
              <a:rPr lang="en-US" dirty="0"/>
              <a:t> </a:t>
            </a:r>
          </a:p>
          <a:p>
            <a:endParaRPr lang="en-US"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8"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pic>
        <p:nvPicPr>
          <p:cNvPr id="11" name="Picture 10"/>
          <p:cNvPicPr>
            <a:picLocks noChangeAspect="1"/>
          </p:cNvPicPr>
          <p:nvPr/>
        </p:nvPicPr>
        <p:blipFill rotWithShape="1">
          <a:blip r:embed="rId6"/>
          <a:srcRect l="14696" t="11193" r="22284" b="7357"/>
          <a:stretch/>
        </p:blipFill>
        <p:spPr>
          <a:xfrm>
            <a:off x="5691544" y="3160688"/>
            <a:ext cx="1832783" cy="2368684"/>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48264" y="2492896"/>
            <a:ext cx="1587606" cy="2540000"/>
          </a:xfrm>
          <a:prstGeom prst="rect">
            <a:avLst/>
          </a:prstGeom>
        </p:spPr>
      </p:pic>
    </p:spTree>
    <p:extLst>
      <p:ext uri="{BB962C8B-B14F-4D97-AF65-F5344CB8AC3E}">
        <p14:creationId xmlns:p14="http://schemas.microsoft.com/office/powerpoint/2010/main" val="24985138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980728"/>
            <a:ext cx="4281735" cy="1944216"/>
          </a:xfrm>
        </p:spPr>
        <p:txBody>
          <a:bodyPr>
            <a:noAutofit/>
          </a:bodyPr>
          <a:lstStyle/>
          <a:p>
            <a:pPr algn="ctr"/>
            <a:r>
              <a:rPr lang="en-US" sz="2400" dirty="0" smtClean="0"/>
              <a:t>“The </a:t>
            </a:r>
            <a:r>
              <a:rPr lang="en-US" sz="2400" dirty="0"/>
              <a:t>tester, the way they work, </a:t>
            </a:r>
            <a:r>
              <a:rPr lang="en-US" sz="2400" dirty="0" smtClean="0"/>
              <a:t>and </a:t>
            </a:r>
            <a:r>
              <a:rPr lang="en-US" sz="2400" dirty="0"/>
              <a:t>their ability to work in the future, is </a:t>
            </a:r>
            <a:r>
              <a:rPr lang="en-US" sz="2400" dirty="0" smtClean="0">
                <a:solidFill>
                  <a:srgbClr val="000090"/>
                </a:solidFill>
              </a:rPr>
              <a:t>as </a:t>
            </a:r>
            <a:r>
              <a:rPr lang="en-US" sz="2400" dirty="0">
                <a:solidFill>
                  <a:srgbClr val="000090"/>
                </a:solidFill>
              </a:rPr>
              <a:t>important as</a:t>
            </a:r>
            <a:r>
              <a:rPr lang="en-US" sz="2400" dirty="0"/>
              <a:t> </a:t>
            </a:r>
            <a:r>
              <a:rPr lang="en-US" sz="2400" dirty="0" smtClean="0"/>
              <a:t>the </a:t>
            </a:r>
            <a:r>
              <a:rPr lang="en-US" sz="2400" dirty="0"/>
              <a:t>product being </a:t>
            </a:r>
            <a:r>
              <a:rPr lang="en-US" sz="2400" dirty="0" smtClean="0"/>
              <a:t>tested.”</a:t>
            </a:r>
            <a:endParaRPr lang="en-US" sz="24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2" name="Text Placeholder 1"/>
          <p:cNvSpPr txBox="1">
            <a:spLocks/>
          </p:cNvSpPr>
          <p:nvPr/>
        </p:nvSpPr>
        <p:spPr>
          <a:xfrm>
            <a:off x="3203848" y="2996952"/>
            <a:ext cx="5436096" cy="259228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2400" dirty="0" smtClean="0"/>
              <a:t>“</a:t>
            </a:r>
            <a:r>
              <a:rPr lang="en-US" sz="2400" dirty="0"/>
              <a:t>One of the most difficult aspects of software testing is coming up with </a:t>
            </a:r>
            <a:r>
              <a:rPr lang="en-US" sz="2400" dirty="0">
                <a:solidFill>
                  <a:srgbClr val="000090"/>
                </a:solidFill>
              </a:rPr>
              <a:t>good test ideas</a:t>
            </a:r>
            <a:r>
              <a:rPr lang="en-US" sz="2400" dirty="0"/>
              <a:t>. It doesn't matter how you're doing your testing: scripted vs. exploratory, manual vs. automated, or performance vs. functional.”</a:t>
            </a:r>
            <a:endParaRPr lang="en-US" sz="2400" dirty="0"/>
          </a:p>
        </p:txBody>
      </p:sp>
    </p:spTree>
    <p:extLst>
      <p:ext uri="{BB962C8B-B14F-4D97-AF65-F5344CB8AC3E}">
        <p14:creationId xmlns:p14="http://schemas.microsoft.com/office/powerpoint/2010/main" val="24985138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Exploratory Testing</a:t>
            </a:r>
            <a:endParaRPr lang="en-GB" dirty="0"/>
          </a:p>
        </p:txBody>
      </p:sp>
      <p:sp>
        <p:nvSpPr>
          <p:cNvPr id="2" name="Text Placeholder 1"/>
          <p:cNvSpPr>
            <a:spLocks noGrp="1"/>
          </p:cNvSpPr>
          <p:nvPr>
            <p:ph type="body" idx="1"/>
          </p:nvPr>
        </p:nvSpPr>
        <p:spPr/>
        <p:txBody>
          <a:bodyPr/>
          <a:lstStyle/>
          <a:p>
            <a:r>
              <a:rPr lang="en-US" dirty="0"/>
              <a:t>“Simultaneous learning, test design, and test execution</a:t>
            </a:r>
            <a:r>
              <a:rPr lang="en-US" dirty="0" smtClean="0"/>
              <a:t>.” – James Bach</a:t>
            </a:r>
            <a:endParaRPr lang="en-US" sz="1200" dirty="0"/>
          </a:p>
        </p:txBody>
      </p:sp>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Tree>
    <p:extLst>
      <p:ext uri="{BB962C8B-B14F-4D97-AF65-F5344CB8AC3E}">
        <p14:creationId xmlns:p14="http://schemas.microsoft.com/office/powerpoint/2010/main" val="1804558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www.eurostarconferences.com</a:t>
            </a:r>
            <a:endParaRPr lang="en-GB"/>
          </a:p>
        </p:txBody>
      </p:sp>
      <p:pic>
        <p:nvPicPr>
          <p:cNvPr id="5" name="Picture 2" descr="Y:\Testing Conferences 2012\Marketing\New EuroSTAR Logo (2012)\3Cs Medium Transparent-Squ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94928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62200" cy="1139952"/>
          </a:xfrm>
          <a:prstGeom prst="rect">
            <a:avLst/>
          </a:prstGeom>
        </p:spPr>
      </p:pic>
      <p:pic>
        <p:nvPicPr>
          <p:cNvPr id="10" name="Picture 10" descr="http://img.gawkerassets.com/post/4/2012/06/new-twitter-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69" r="19895"/>
          <a:stretch/>
        </p:blipFill>
        <p:spPr bwMode="auto">
          <a:xfrm>
            <a:off x="179512" y="6180003"/>
            <a:ext cx="706761" cy="6779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6273" y="6194473"/>
            <a:ext cx="1109465" cy="646331"/>
          </a:xfrm>
          <a:prstGeom prst="rect">
            <a:avLst/>
          </a:prstGeom>
          <a:noFill/>
        </p:spPr>
        <p:txBody>
          <a:bodyPr wrap="square" rtlCol="0">
            <a:spAutoFit/>
          </a:bodyPr>
          <a:lstStyle/>
          <a:p>
            <a:r>
              <a:rPr lang="en-IE" dirty="0" smtClean="0">
                <a:solidFill>
                  <a:srgbClr val="0070C0"/>
                </a:solidFill>
              </a:rPr>
              <a:t>@</a:t>
            </a:r>
            <a:r>
              <a:rPr lang="en-IE" dirty="0" err="1" smtClean="0">
                <a:solidFill>
                  <a:srgbClr val="0070C0"/>
                </a:solidFill>
              </a:rPr>
              <a:t>esconfs</a:t>
            </a:r>
            <a:endParaRPr lang="en-IE" dirty="0" smtClean="0">
              <a:solidFill>
                <a:srgbClr val="0070C0"/>
              </a:solidFill>
            </a:endParaRPr>
          </a:p>
          <a:p>
            <a:r>
              <a:rPr lang="en-IE" dirty="0" smtClean="0">
                <a:solidFill>
                  <a:srgbClr val="0070C0"/>
                </a:solidFill>
              </a:rPr>
              <a:t>#</a:t>
            </a:r>
            <a:r>
              <a:rPr lang="en-IE" dirty="0" err="1" smtClean="0">
                <a:solidFill>
                  <a:srgbClr val="0070C0"/>
                </a:solidFill>
              </a:rPr>
              <a:t>esconfs</a:t>
            </a:r>
            <a:endParaRPr lang="en-GB" dirty="0">
              <a:solidFill>
                <a:srgbClr val="0070C0"/>
              </a:solidFill>
            </a:endParaRPr>
          </a:p>
        </p:txBody>
      </p:sp>
      <p:sp>
        <p:nvSpPr>
          <p:cNvPr id="12" name="AutoShape 4"/>
          <p:cNvSpPr>
            <a:spLocks noChangeArrowheads="1"/>
          </p:cNvSpPr>
          <p:nvPr/>
        </p:nvSpPr>
        <p:spPr bwMode="auto">
          <a:xfrm>
            <a:off x="1054100" y="3162301"/>
            <a:ext cx="7010400" cy="554037"/>
          </a:xfrm>
          <a:prstGeom prst="rtTriangl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 name="AutoShape 5"/>
          <p:cNvSpPr>
            <a:spLocks noChangeArrowheads="1"/>
          </p:cNvSpPr>
          <p:nvPr/>
        </p:nvSpPr>
        <p:spPr bwMode="auto">
          <a:xfrm flipH="1" flipV="1">
            <a:off x="1054100" y="3082926"/>
            <a:ext cx="7010400" cy="554037"/>
          </a:xfrm>
          <a:prstGeom prst="rtTriangle">
            <a:avLst/>
          </a:prstGeom>
          <a:solidFill>
            <a:srgbClr val="9933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4" name="Line 6"/>
          <p:cNvSpPr>
            <a:spLocks noChangeShapeType="1"/>
          </p:cNvSpPr>
          <p:nvPr/>
        </p:nvSpPr>
        <p:spPr bwMode="auto">
          <a:xfrm>
            <a:off x="1054100" y="2606676"/>
            <a:ext cx="0" cy="39687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 name="Text Box 7"/>
          <p:cNvSpPr txBox="1">
            <a:spLocks noChangeArrowheads="1"/>
          </p:cNvSpPr>
          <p:nvPr/>
        </p:nvSpPr>
        <p:spPr bwMode="auto">
          <a:xfrm>
            <a:off x="139700" y="2132013"/>
            <a:ext cx="1981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a:latin typeface="Arial" charset="0"/>
              </a:rPr>
              <a:t>pure scripted</a:t>
            </a:r>
          </a:p>
        </p:txBody>
      </p:sp>
      <p:sp>
        <p:nvSpPr>
          <p:cNvPr id="16" name="Text Box 8"/>
          <p:cNvSpPr txBox="1">
            <a:spLocks noChangeArrowheads="1"/>
          </p:cNvSpPr>
          <p:nvPr/>
        </p:nvSpPr>
        <p:spPr bwMode="auto">
          <a:xfrm>
            <a:off x="6705600" y="2151063"/>
            <a:ext cx="28194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a:latin typeface="Arial" charset="0"/>
              </a:rPr>
              <a:t>freestyle exploratory</a:t>
            </a:r>
          </a:p>
        </p:txBody>
      </p:sp>
      <p:sp>
        <p:nvSpPr>
          <p:cNvPr id="17" name="Line 9"/>
          <p:cNvSpPr>
            <a:spLocks noChangeShapeType="1"/>
          </p:cNvSpPr>
          <p:nvPr/>
        </p:nvSpPr>
        <p:spPr bwMode="auto">
          <a:xfrm>
            <a:off x="8064500" y="2447926"/>
            <a:ext cx="0" cy="5556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 name="Line 10"/>
          <p:cNvSpPr>
            <a:spLocks noChangeShapeType="1"/>
          </p:cNvSpPr>
          <p:nvPr/>
        </p:nvSpPr>
        <p:spPr bwMode="auto">
          <a:xfrm>
            <a:off x="6540500" y="2765426"/>
            <a:ext cx="0" cy="2381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 name="Text Box 11"/>
          <p:cNvSpPr txBox="1">
            <a:spLocks noChangeArrowheads="1"/>
          </p:cNvSpPr>
          <p:nvPr/>
        </p:nvSpPr>
        <p:spPr bwMode="auto">
          <a:xfrm>
            <a:off x="5702300" y="2447926"/>
            <a:ext cx="1600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a:latin typeface="Arial" charset="0"/>
              </a:rPr>
              <a:t>charters</a:t>
            </a:r>
          </a:p>
        </p:txBody>
      </p:sp>
      <p:sp>
        <p:nvSpPr>
          <p:cNvPr id="20" name="Line 12"/>
          <p:cNvSpPr>
            <a:spLocks noChangeShapeType="1"/>
          </p:cNvSpPr>
          <p:nvPr/>
        </p:nvSpPr>
        <p:spPr bwMode="auto">
          <a:xfrm>
            <a:off x="2044700" y="2765426"/>
            <a:ext cx="0" cy="2381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 name="Text Box 13"/>
          <p:cNvSpPr txBox="1">
            <a:spLocks noChangeArrowheads="1"/>
          </p:cNvSpPr>
          <p:nvPr/>
        </p:nvSpPr>
        <p:spPr bwMode="auto">
          <a:xfrm>
            <a:off x="1816100" y="2447926"/>
            <a:ext cx="21336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latin typeface="Arial" charset="0"/>
              </a:rPr>
              <a:t>vague scripts</a:t>
            </a:r>
          </a:p>
        </p:txBody>
      </p:sp>
      <p:sp>
        <p:nvSpPr>
          <p:cNvPr id="22" name="Line 14"/>
          <p:cNvSpPr>
            <a:spLocks noChangeShapeType="1"/>
          </p:cNvSpPr>
          <p:nvPr/>
        </p:nvSpPr>
        <p:spPr bwMode="auto">
          <a:xfrm>
            <a:off x="4406900" y="2765426"/>
            <a:ext cx="0" cy="2381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 name="Text Box 15"/>
          <p:cNvSpPr txBox="1">
            <a:spLocks noChangeArrowheads="1"/>
          </p:cNvSpPr>
          <p:nvPr/>
        </p:nvSpPr>
        <p:spPr bwMode="auto">
          <a:xfrm>
            <a:off x="3848100" y="2132013"/>
            <a:ext cx="15240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latin typeface="Arial" charset="0"/>
              </a:rPr>
              <a:t>fragmentary</a:t>
            </a:r>
            <a:br>
              <a:rPr lang="en-US" sz="1400" dirty="0">
                <a:latin typeface="Arial" charset="0"/>
              </a:rPr>
            </a:br>
            <a:r>
              <a:rPr lang="en-US" sz="1400" dirty="0">
                <a:latin typeface="Arial" charset="0"/>
              </a:rPr>
              <a:t>test cases (scenarios)</a:t>
            </a:r>
          </a:p>
        </p:txBody>
      </p:sp>
      <p:sp>
        <p:nvSpPr>
          <p:cNvPr id="24" name="Text Box 16"/>
          <p:cNvSpPr txBox="1">
            <a:spLocks noChangeArrowheads="1"/>
          </p:cNvSpPr>
          <p:nvPr/>
        </p:nvSpPr>
        <p:spPr bwMode="auto">
          <a:xfrm>
            <a:off x="6565900" y="2460626"/>
            <a:ext cx="1600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a:latin typeface="Arial" charset="0"/>
              </a:rPr>
              <a:t>roles</a:t>
            </a:r>
          </a:p>
        </p:txBody>
      </p:sp>
      <p:sp>
        <p:nvSpPr>
          <p:cNvPr id="25" name="Line 17"/>
          <p:cNvSpPr>
            <a:spLocks noChangeShapeType="1"/>
          </p:cNvSpPr>
          <p:nvPr/>
        </p:nvSpPr>
        <p:spPr bwMode="auto">
          <a:xfrm>
            <a:off x="7327900" y="2765426"/>
            <a:ext cx="0" cy="2381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6" name="TextBox 25"/>
          <p:cNvSpPr txBox="1"/>
          <p:nvPr/>
        </p:nvSpPr>
        <p:spPr>
          <a:xfrm>
            <a:off x="6644806" y="3810210"/>
            <a:ext cx="2212001" cy="369332"/>
          </a:xfrm>
          <a:prstGeom prst="rect">
            <a:avLst/>
          </a:prstGeom>
          <a:noFill/>
        </p:spPr>
        <p:txBody>
          <a:bodyPr wrap="none" rtlCol="0">
            <a:spAutoFit/>
          </a:bodyPr>
          <a:lstStyle/>
          <a:p>
            <a:r>
              <a:rPr lang="en-US" dirty="0" smtClean="0"/>
              <a:t>-image from Jon Bach</a:t>
            </a:r>
            <a:endParaRPr lang="en-US" dirty="0"/>
          </a:p>
        </p:txBody>
      </p:sp>
    </p:spTree>
    <p:extLst>
      <p:ext uri="{BB962C8B-B14F-4D97-AF65-F5344CB8AC3E}">
        <p14:creationId xmlns:p14="http://schemas.microsoft.com/office/powerpoint/2010/main" val="1320869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1979</Words>
  <Application>Microsoft Macintosh PowerPoint</Application>
  <PresentationFormat>On-screen Show (4:3)</PresentationFormat>
  <Paragraphs>380</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Today’s webinar is presented by Michael Kelly. He will discuss Tips for Writing Better Charters for Exploratory Testing Sessions.</vt:lpstr>
      <vt:lpstr>Tips for Writing Better Charters for Exploratory Testing Sessions</vt:lpstr>
      <vt:lpstr>Q&amp;A</vt:lpstr>
      <vt:lpstr>How can I get the slides?</vt:lpstr>
      <vt:lpstr>Join the conversation on Twitter </vt:lpstr>
      <vt:lpstr>Michael Kelly</vt:lpstr>
      <vt:lpstr>PowerPoint Presentation</vt:lpstr>
      <vt:lpstr>Exploratory Testing</vt:lpstr>
      <vt:lpstr>PowerPoint Presentation</vt:lpstr>
      <vt:lpstr>Session Based Test Management</vt:lpstr>
      <vt:lpstr>PowerPoint Presentation</vt:lpstr>
      <vt:lpstr>Chartering</vt:lpstr>
      <vt:lpstr>Bad Chartering</vt:lpstr>
      <vt:lpstr>Essential elements of a charter</vt:lpstr>
      <vt:lpstr>Coverage</vt:lpstr>
      <vt:lpstr>PowerPoint Presentation</vt:lpstr>
      <vt:lpstr>Better Chartering</vt:lpstr>
      <vt:lpstr>List Specific risk and  coverage targets</vt:lpstr>
      <vt:lpstr>Mnemonics for Risk  and Coverage ideas</vt:lpstr>
      <vt:lpstr>Risk and Coverage Knowledge Base</vt:lpstr>
      <vt:lpstr>Compare  Missions</vt:lpstr>
      <vt:lpstr>PowerPoint Presentation</vt:lpstr>
      <vt:lpstr>Kiwanis International App  (possible 10 to 15 min charters)</vt:lpstr>
      <vt:lpstr>PowerPoint Presentation</vt:lpstr>
      <vt:lpstr>Testing  Polarities</vt:lpstr>
      <vt:lpstr>Let Charter Emerge over time</vt:lpstr>
      <vt:lpstr>PowerPoint Presentation</vt:lpstr>
      <vt:lpstr>Better Chartering</vt:lpstr>
      <vt:lpstr>PowerPoint Presentation</vt:lpstr>
      <vt:lpstr>EuroSTAR Webinar Archive</vt:lpstr>
      <vt:lpstr>The EuroSTAR Community. Are you a member?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webinar is presented by F</dc:title>
  <dc:creator>Miriam O' Brien</dc:creator>
  <cp:lastModifiedBy>Michael Kelly</cp:lastModifiedBy>
  <cp:revision>75</cp:revision>
  <dcterms:created xsi:type="dcterms:W3CDTF">2012-06-14T09:58:03Z</dcterms:created>
  <dcterms:modified xsi:type="dcterms:W3CDTF">2012-09-03T15:38:11Z</dcterms:modified>
</cp:coreProperties>
</file>